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0"/>
  </p:notesMasterIdLst>
  <p:sldIdLst>
    <p:sldId id="256" r:id="rId2"/>
    <p:sldId id="491" r:id="rId3"/>
    <p:sldId id="353" r:id="rId4"/>
    <p:sldId id="354" r:id="rId5"/>
    <p:sldId id="492" r:id="rId6"/>
    <p:sldId id="493" r:id="rId7"/>
    <p:sldId id="495" r:id="rId8"/>
    <p:sldId id="494" r:id="rId9"/>
    <p:sldId id="486" r:id="rId10"/>
    <p:sldId id="496" r:id="rId11"/>
    <p:sldId id="487" r:id="rId12"/>
    <p:sldId id="488" r:id="rId13"/>
    <p:sldId id="497" r:id="rId14"/>
    <p:sldId id="498" r:id="rId15"/>
    <p:sldId id="490" r:id="rId16"/>
    <p:sldId id="489" r:id="rId17"/>
    <p:sldId id="269" r:id="rId18"/>
    <p:sldId id="444" r:id="rId19"/>
    <p:sldId id="445" r:id="rId20"/>
    <p:sldId id="500" r:id="rId21"/>
    <p:sldId id="499" r:id="rId22"/>
    <p:sldId id="260" r:id="rId23"/>
    <p:sldId id="268" r:id="rId24"/>
    <p:sldId id="501" r:id="rId25"/>
    <p:sldId id="257" r:id="rId26"/>
    <p:sldId id="502" r:id="rId27"/>
    <p:sldId id="446" r:id="rId28"/>
    <p:sldId id="261" r:id="rId29"/>
    <p:sldId id="509" r:id="rId30"/>
    <p:sldId id="536" r:id="rId31"/>
    <p:sldId id="508" r:id="rId32"/>
    <p:sldId id="511" r:id="rId33"/>
    <p:sldId id="535" r:id="rId34"/>
    <p:sldId id="263" r:id="rId35"/>
    <p:sldId id="512" r:id="rId36"/>
    <p:sldId id="513" r:id="rId37"/>
    <p:sldId id="259" r:id="rId38"/>
    <p:sldId id="510" r:id="rId39"/>
    <p:sldId id="264" r:id="rId40"/>
    <p:sldId id="265" r:id="rId41"/>
    <p:sldId id="266" r:id="rId42"/>
    <p:sldId id="267" r:id="rId43"/>
    <p:sldId id="537" r:id="rId44"/>
    <p:sldId id="503" r:id="rId45"/>
    <p:sldId id="504" r:id="rId46"/>
    <p:sldId id="505" r:id="rId47"/>
    <p:sldId id="506" r:id="rId48"/>
    <p:sldId id="507" r:id="rId49"/>
    <p:sldId id="423" r:id="rId50"/>
    <p:sldId id="435" r:id="rId51"/>
    <p:sldId id="290" r:id="rId52"/>
    <p:sldId id="436" r:id="rId53"/>
    <p:sldId id="293" r:id="rId54"/>
    <p:sldId id="517" r:id="rId55"/>
    <p:sldId id="485" r:id="rId56"/>
    <p:sldId id="280" r:id="rId57"/>
    <p:sldId id="277" r:id="rId58"/>
    <p:sldId id="276" r:id="rId59"/>
    <p:sldId id="401" r:id="rId60"/>
    <p:sldId id="402" r:id="rId61"/>
    <p:sldId id="282" r:id="rId62"/>
    <p:sldId id="515" r:id="rId63"/>
    <p:sldId id="283" r:id="rId64"/>
    <p:sldId id="516" r:id="rId65"/>
    <p:sldId id="310" r:id="rId66"/>
    <p:sldId id="454" r:id="rId67"/>
    <p:sldId id="424" r:id="rId68"/>
    <p:sldId id="325" r:id="rId69"/>
    <p:sldId id="303" r:id="rId70"/>
    <p:sldId id="467" r:id="rId71"/>
    <p:sldId id="442" r:id="rId72"/>
    <p:sldId id="453" r:id="rId73"/>
    <p:sldId id="463" r:id="rId74"/>
    <p:sldId id="468" r:id="rId75"/>
    <p:sldId id="469" r:id="rId76"/>
    <p:sldId id="462" r:id="rId77"/>
    <p:sldId id="472" r:id="rId78"/>
    <p:sldId id="475" r:id="rId79"/>
    <p:sldId id="478" r:id="rId80"/>
    <p:sldId id="522" r:id="rId81"/>
    <p:sldId id="523" r:id="rId82"/>
    <p:sldId id="524" r:id="rId83"/>
    <p:sldId id="525" r:id="rId84"/>
    <p:sldId id="526" r:id="rId85"/>
    <p:sldId id="527" r:id="rId86"/>
    <p:sldId id="528" r:id="rId87"/>
    <p:sldId id="457" r:id="rId88"/>
    <p:sldId id="474" r:id="rId89"/>
    <p:sldId id="473" r:id="rId90"/>
    <p:sldId id="529" r:id="rId91"/>
    <p:sldId id="530" r:id="rId92"/>
    <p:sldId id="531" r:id="rId93"/>
    <p:sldId id="532" r:id="rId94"/>
    <p:sldId id="533" r:id="rId95"/>
    <p:sldId id="534" r:id="rId96"/>
    <p:sldId id="476" r:id="rId97"/>
    <p:sldId id="482" r:id="rId98"/>
    <p:sldId id="484" r:id="rId99"/>
    <p:sldId id="466" r:id="rId100"/>
    <p:sldId id="350" r:id="rId101"/>
    <p:sldId id="349" r:id="rId102"/>
    <p:sldId id="315" r:id="rId103"/>
    <p:sldId id="316" r:id="rId104"/>
    <p:sldId id="317" r:id="rId105"/>
    <p:sldId id="318" r:id="rId106"/>
    <p:sldId id="319" r:id="rId107"/>
    <p:sldId id="320" r:id="rId108"/>
    <p:sldId id="322" r:id="rId10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7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36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D4792-7F46-4E4D-B26E-39B3F8CA5B72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2D2FC-2EAB-4427-B9C9-B72DC79CE38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348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0904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</a:t>
            </a:r>
            <a:endParaRPr lang="sk-SK" dirty="0"/>
          </a:p>
        </p:txBody>
      </p:sp>
      <p:sp>
        <p:nvSpPr>
          <p:cNvPr id="5" name="Zástupný objekt pre hlavičku 4">
            <a:extLst>
              <a:ext uri="{FF2B5EF4-FFF2-40B4-BE49-F238E27FC236}">
                <a16:creationId xmlns:a16="http://schemas.microsoft.com/office/drawing/2014/main" id="{95E57E67-9A72-D1F3-E55B-C6E2700B69A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sk-SK"/>
              <a:t>Dddddddddddddddddddddddddddddddddddddddddddddddddddddd</a:t>
            </a:r>
          </a:p>
        </p:txBody>
      </p:sp>
    </p:spTree>
    <p:extLst>
      <p:ext uri="{BB962C8B-B14F-4D97-AF65-F5344CB8AC3E}">
        <p14:creationId xmlns:p14="http://schemas.microsoft.com/office/powerpoint/2010/main" val="1034465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hlavičku 4">
            <a:extLst>
              <a:ext uri="{FF2B5EF4-FFF2-40B4-BE49-F238E27FC236}">
                <a16:creationId xmlns:a16="http://schemas.microsoft.com/office/drawing/2014/main" id="{BE576870-254E-91D5-A339-F9843F0E47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sk-SK"/>
              <a:t>Dddddddddddddddddddddddddddddddddddddddddddddddddddddd</a:t>
            </a:r>
          </a:p>
        </p:txBody>
      </p:sp>
    </p:spTree>
    <p:extLst>
      <p:ext uri="{BB962C8B-B14F-4D97-AF65-F5344CB8AC3E}">
        <p14:creationId xmlns:p14="http://schemas.microsoft.com/office/powerpoint/2010/main" val="803517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hlavičku 4">
            <a:extLst>
              <a:ext uri="{FF2B5EF4-FFF2-40B4-BE49-F238E27FC236}">
                <a16:creationId xmlns:a16="http://schemas.microsoft.com/office/drawing/2014/main" id="{B765A51A-2D38-AB6A-E841-DCABD014564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sk-SK"/>
              <a:t>Dddddddddddddddddddddddddddddddddddddddddddddddddddddd</a:t>
            </a:r>
          </a:p>
        </p:txBody>
      </p:sp>
    </p:spTree>
    <p:extLst>
      <p:ext uri="{BB962C8B-B14F-4D97-AF65-F5344CB8AC3E}">
        <p14:creationId xmlns:p14="http://schemas.microsoft.com/office/powerpoint/2010/main" val="2968787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hlavičku 4">
            <a:extLst>
              <a:ext uri="{FF2B5EF4-FFF2-40B4-BE49-F238E27FC236}">
                <a16:creationId xmlns:a16="http://schemas.microsoft.com/office/drawing/2014/main" id="{2DBEE67E-61F0-B39B-FDE9-C59C60D62A6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sk-SK"/>
              <a:t>Dddddddddddddddddddddddddddddddddddddddddddddddddddddd</a:t>
            </a:r>
          </a:p>
        </p:txBody>
      </p:sp>
    </p:spTree>
    <p:extLst>
      <p:ext uri="{BB962C8B-B14F-4D97-AF65-F5344CB8AC3E}">
        <p14:creationId xmlns:p14="http://schemas.microsoft.com/office/powerpoint/2010/main" val="165481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hlavičku 4">
            <a:extLst>
              <a:ext uri="{FF2B5EF4-FFF2-40B4-BE49-F238E27FC236}">
                <a16:creationId xmlns:a16="http://schemas.microsoft.com/office/drawing/2014/main" id="{A301A6AB-D93E-637E-8B3E-E7550E06901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sk-SK"/>
              <a:t>Dddddddddddddddddddddddddddddddddddddddddddddddddddddd</a:t>
            </a:r>
          </a:p>
        </p:txBody>
      </p:sp>
    </p:spTree>
    <p:extLst>
      <p:ext uri="{BB962C8B-B14F-4D97-AF65-F5344CB8AC3E}">
        <p14:creationId xmlns:p14="http://schemas.microsoft.com/office/powerpoint/2010/main" val="3519683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hlavičku 4">
            <a:extLst>
              <a:ext uri="{FF2B5EF4-FFF2-40B4-BE49-F238E27FC236}">
                <a16:creationId xmlns:a16="http://schemas.microsoft.com/office/drawing/2014/main" id="{50D98C0D-3BE9-FA01-1234-D8D2755918B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sk-SK"/>
              <a:t>Dddddddddddddddddddddddddddddddddddddddddddddddddddddd</a:t>
            </a:r>
          </a:p>
        </p:txBody>
      </p:sp>
    </p:spTree>
    <p:extLst>
      <p:ext uri="{BB962C8B-B14F-4D97-AF65-F5344CB8AC3E}">
        <p14:creationId xmlns:p14="http://schemas.microsoft.com/office/powerpoint/2010/main" val="3831130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5" name="Zástupný objekt pre hlavičku 4">
            <a:extLst>
              <a:ext uri="{FF2B5EF4-FFF2-40B4-BE49-F238E27FC236}">
                <a16:creationId xmlns:a16="http://schemas.microsoft.com/office/drawing/2014/main" id="{567E13D0-CF2F-AE42-28B8-D29F45CD3A1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sk-SK"/>
              <a:t>Dddddddddddddddddddddddddddddddddddddddddddddddddddddd</a:t>
            </a:r>
          </a:p>
        </p:txBody>
      </p:sp>
    </p:spTree>
    <p:extLst>
      <p:ext uri="{BB962C8B-B14F-4D97-AF65-F5344CB8AC3E}">
        <p14:creationId xmlns:p14="http://schemas.microsoft.com/office/powerpoint/2010/main" val="35240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5641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2D2FC-2EAB-4427-B9C9-B72DC79CE386}" type="slidenum">
              <a:rPr lang="sk-SK" smtClean="0"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0739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49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5085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52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4465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53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0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1800" i="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ástupný objekt pre hlavičku 4">
            <a:extLst>
              <a:ext uri="{FF2B5EF4-FFF2-40B4-BE49-F238E27FC236}">
                <a16:creationId xmlns:a16="http://schemas.microsoft.com/office/drawing/2014/main" id="{64D407BC-16F2-6B0C-95E9-748F0E4A7DA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sk-SK"/>
              <a:t>Dddddddddddddddddddddddddddddddddddddddddddddddddddddd</a:t>
            </a:r>
          </a:p>
        </p:txBody>
      </p:sp>
    </p:spTree>
    <p:extLst>
      <p:ext uri="{BB962C8B-B14F-4D97-AF65-F5344CB8AC3E}">
        <p14:creationId xmlns:p14="http://schemas.microsoft.com/office/powerpoint/2010/main" val="2425043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hlavičku 4">
            <a:extLst>
              <a:ext uri="{FF2B5EF4-FFF2-40B4-BE49-F238E27FC236}">
                <a16:creationId xmlns:a16="http://schemas.microsoft.com/office/drawing/2014/main" id="{73083991-7849-C925-375C-1D3FF166CCE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sk-SK"/>
              <a:t>Dddddddddddddddddddddddddddddddddddddddddddddddddddddd</a:t>
            </a:r>
          </a:p>
        </p:txBody>
      </p:sp>
    </p:spTree>
    <p:extLst>
      <p:ext uri="{BB962C8B-B14F-4D97-AF65-F5344CB8AC3E}">
        <p14:creationId xmlns:p14="http://schemas.microsoft.com/office/powerpoint/2010/main" val="3810904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69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564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11B-4B41-4258-A47B-E25F286B2CA7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86697-DB1A-41E8-B499-00FF261747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3734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11B-4B41-4258-A47B-E25F286B2CA7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86697-DB1A-41E8-B499-00FF261747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541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11B-4B41-4258-A47B-E25F286B2CA7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86697-DB1A-41E8-B499-00FF26174719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500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11B-4B41-4258-A47B-E25F286B2CA7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86697-DB1A-41E8-B499-00FF261747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6143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11B-4B41-4258-A47B-E25F286B2CA7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86697-DB1A-41E8-B499-00FF26174719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8962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11B-4B41-4258-A47B-E25F286B2CA7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86697-DB1A-41E8-B499-00FF261747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32021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11B-4B41-4258-A47B-E25F286B2CA7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86697-DB1A-41E8-B499-00FF261747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2075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11B-4B41-4258-A47B-E25F286B2CA7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86697-DB1A-41E8-B499-00FF261747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1420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11B-4B41-4258-A47B-E25F286B2CA7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86697-DB1A-41E8-B499-00FF261747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1921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11B-4B41-4258-A47B-E25F286B2CA7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86697-DB1A-41E8-B499-00FF261747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158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11B-4B41-4258-A47B-E25F286B2CA7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86697-DB1A-41E8-B499-00FF261747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1894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11B-4B41-4258-A47B-E25F286B2CA7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86697-DB1A-41E8-B499-00FF261747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495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11B-4B41-4258-A47B-E25F286B2CA7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86697-DB1A-41E8-B499-00FF261747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8786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11B-4B41-4258-A47B-E25F286B2CA7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86697-DB1A-41E8-B499-00FF261747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8529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11B-4B41-4258-A47B-E25F286B2CA7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86697-DB1A-41E8-B499-00FF261747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3605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11B-4B41-4258-A47B-E25F286B2CA7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86697-DB1A-41E8-B499-00FF261747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527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BD11B-4B41-4258-A47B-E25F286B2CA7}" type="datetimeFigureOut">
              <a:rPr lang="sk-SK" smtClean="0"/>
              <a:t>23. 10. 2024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1D86697-DB1A-41E8-B499-00FF261747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652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923/itj.2010.%201262.1269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%201016/j.infsof.2018.08.016" TargetMode="External"/><Relationship Id="rId2" Type="http://schemas.openxmlformats.org/officeDocument/2006/relationships/hyperlink" Target="https://doi.org/10.1145/1454268.1454275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talocean.com/community/tutorials/howto-use-decorators-in-typescript" TargetMode="External"/><Relationship Id="rId2" Type="http://schemas.openxmlformats.org/officeDocument/2006/relationships/hyperlink" Target="https://doi.org/10.1007/3-540-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45/375212.375269" TargetMode="Externa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5/375212.375269" TargetMode="External"/><Relationship Id="rId2" Type="http://schemas.openxmlformats.org/officeDocument/2006/relationships/hyperlink" Target="https://doi.org/10.5121/ijwest.2015.610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9/SPLINE.2007.12" TargetMode="Externa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2FF57-DDEB-79E5-FB6B-CAB54AC4C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132" y="3258065"/>
            <a:ext cx="9777230" cy="1646302"/>
          </a:xfrm>
        </p:spPr>
        <p:txBody>
          <a:bodyPr/>
          <a:lstStyle/>
          <a:p>
            <a:r>
              <a:rPr lang="sk-SK" sz="6000" b="1" dirty="0" err="1"/>
              <a:t>Techniques</a:t>
            </a:r>
            <a:r>
              <a:rPr lang="sk-SK" sz="6000" b="1" dirty="0"/>
              <a:t> And Technologies in Variability Management: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52C6D96-70A8-21D2-9F06-784D214D6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6186" y="4904367"/>
            <a:ext cx="7766936" cy="1096899"/>
          </a:xfrm>
        </p:spPr>
        <p:txBody>
          <a:bodyPr/>
          <a:lstStyle/>
          <a:p>
            <a:r>
              <a:rPr lang="sk-SK" dirty="0" err="1"/>
              <a:t>From</a:t>
            </a:r>
            <a:r>
              <a:rPr lang="sk-SK" dirty="0"/>
              <a:t> </a:t>
            </a:r>
            <a:r>
              <a:rPr lang="sk-SK" dirty="0" err="1"/>
              <a:t>Conditional</a:t>
            </a:r>
            <a:r>
              <a:rPr lang="sk-SK" dirty="0"/>
              <a:t> </a:t>
            </a:r>
            <a:r>
              <a:rPr lang="sk-SK" dirty="0" err="1"/>
              <a:t>Compilation</a:t>
            </a:r>
            <a:r>
              <a:rPr lang="sk-SK" dirty="0"/>
              <a:t>, </a:t>
            </a:r>
            <a:r>
              <a:rPr lang="sk-SK" dirty="0" err="1"/>
              <a:t>Frame</a:t>
            </a:r>
            <a:r>
              <a:rPr lang="sk-SK" dirty="0"/>
              <a:t> </a:t>
            </a:r>
            <a:r>
              <a:rPr lang="sk-SK" dirty="0" err="1"/>
              <a:t>Technology</a:t>
            </a:r>
            <a:r>
              <a:rPr lang="sk-SK" dirty="0"/>
              <a:t>, </a:t>
            </a:r>
            <a:r>
              <a:rPr lang="sk-SK" dirty="0" err="1"/>
              <a:t>Framed</a:t>
            </a:r>
            <a:r>
              <a:rPr lang="sk-SK" dirty="0"/>
              <a:t> </a:t>
            </a:r>
            <a:r>
              <a:rPr lang="sk-SK" dirty="0" err="1"/>
              <a:t>Aspects</a:t>
            </a:r>
            <a:r>
              <a:rPr lang="sk-SK" dirty="0"/>
              <a:t>, </a:t>
            </a:r>
            <a:r>
              <a:rPr lang="sk-SK" dirty="0" err="1"/>
              <a:t>Lightweight</a:t>
            </a:r>
            <a:r>
              <a:rPr lang="sk-SK" dirty="0"/>
              <a:t> </a:t>
            </a:r>
            <a:r>
              <a:rPr lang="sk-SK" dirty="0" err="1"/>
              <a:t>Method</a:t>
            </a:r>
            <a:r>
              <a:rPr lang="sk-SK" dirty="0"/>
              <a:t> </a:t>
            </a:r>
            <a:r>
              <a:rPr lang="sk-SK" dirty="0" err="1"/>
              <a:t>Towards</a:t>
            </a:r>
            <a:r>
              <a:rPr lang="en-US" dirty="0"/>
              <a:t> In-Code Complexity Assessable Constructs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67818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03B02E-EDD9-1ED2-6966-C1029127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46" y="209742"/>
            <a:ext cx="8596668" cy="1320800"/>
          </a:xfrm>
        </p:spPr>
        <p:txBody>
          <a:bodyPr>
            <a:normAutofit/>
          </a:bodyPr>
          <a:lstStyle/>
          <a:p>
            <a:r>
              <a:rPr lang="en-US" sz="6000" b="1" dirty="0"/>
              <a:t>Variability Model</a:t>
            </a:r>
            <a:endParaRPr lang="sk-SK" sz="6000" b="1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1024CD7A-F482-917A-EFE1-D250C1EC72B0}"/>
              </a:ext>
            </a:extLst>
          </p:cNvPr>
          <p:cNvSpPr txBox="1"/>
          <p:nvPr/>
        </p:nvSpPr>
        <p:spPr>
          <a:xfrm>
            <a:off x="1452249" y="3106034"/>
            <a:ext cx="2393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annotated</a:t>
            </a:r>
            <a:r>
              <a:rPr lang="sk-SK" dirty="0"/>
              <a:t> </a:t>
            </a:r>
            <a:r>
              <a:rPr lang="sk-SK" dirty="0" err="1"/>
              <a:t>with</a:t>
            </a:r>
            <a:endParaRPr lang="sk-SK" dirty="0"/>
          </a:p>
        </p:txBody>
      </p:sp>
      <p:sp>
        <p:nvSpPr>
          <p:cNvPr id="5" name="Šípka: doprava 4">
            <a:extLst>
              <a:ext uri="{FF2B5EF4-FFF2-40B4-BE49-F238E27FC236}">
                <a16:creationId xmlns:a16="http://schemas.microsoft.com/office/drawing/2014/main" id="{B1430F0B-BFFC-8396-B924-C3526240DD5D}"/>
              </a:ext>
            </a:extLst>
          </p:cNvPr>
          <p:cNvSpPr/>
          <p:nvPr/>
        </p:nvSpPr>
        <p:spPr>
          <a:xfrm rot="7251649">
            <a:off x="1273376" y="3699304"/>
            <a:ext cx="997588" cy="4852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89C2642F-5398-8E7B-D6FA-9E949DD31784}"/>
              </a:ext>
            </a:extLst>
          </p:cNvPr>
          <p:cNvSpPr txBox="1"/>
          <p:nvPr/>
        </p:nvSpPr>
        <p:spPr>
          <a:xfrm>
            <a:off x="856842" y="4342874"/>
            <a:ext cx="1449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err="1"/>
              <a:t>Presence</a:t>
            </a:r>
            <a:r>
              <a:rPr lang="sk-SK" sz="2000" b="1" dirty="0"/>
              <a:t> </a:t>
            </a:r>
          </a:p>
          <a:p>
            <a:r>
              <a:rPr lang="en-US" sz="2000" b="1" dirty="0"/>
              <a:t>C</a:t>
            </a:r>
            <a:r>
              <a:rPr lang="sk-SK" sz="2000" b="1" dirty="0" err="1"/>
              <a:t>onditions</a:t>
            </a:r>
            <a:endParaRPr lang="sk-SK" sz="2000" b="1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4EED5F3-655A-2EA8-8147-67558D317B96}"/>
              </a:ext>
            </a:extLst>
          </p:cNvPr>
          <p:cNvSpPr txBox="1"/>
          <p:nvPr/>
        </p:nvSpPr>
        <p:spPr>
          <a:xfrm>
            <a:off x="4181184" y="4084490"/>
            <a:ext cx="1582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err="1"/>
              <a:t>Meta</a:t>
            </a:r>
            <a:r>
              <a:rPr lang="sk-SK" sz="2000" b="1" dirty="0"/>
              <a:t> </a:t>
            </a:r>
          </a:p>
          <a:p>
            <a:r>
              <a:rPr lang="sk-SK" sz="2000" b="1" dirty="0" err="1"/>
              <a:t>Expressions</a:t>
            </a:r>
            <a:endParaRPr lang="sk-SK" sz="2000" b="1" dirty="0"/>
          </a:p>
        </p:txBody>
      </p:sp>
      <p:sp>
        <p:nvSpPr>
          <p:cNvPr id="8" name="Šípka: doprava 7">
            <a:extLst>
              <a:ext uri="{FF2B5EF4-FFF2-40B4-BE49-F238E27FC236}">
                <a16:creationId xmlns:a16="http://schemas.microsoft.com/office/drawing/2014/main" id="{0BD55B6F-931B-6C5B-E223-AE19CBD1641B}"/>
              </a:ext>
            </a:extLst>
          </p:cNvPr>
          <p:cNvSpPr/>
          <p:nvPr/>
        </p:nvSpPr>
        <p:spPr>
          <a:xfrm rot="2092353">
            <a:off x="2657449" y="3800680"/>
            <a:ext cx="1633683" cy="4714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3A9E8FD-9D4C-7612-8F10-C8B6C5DC31D8}"/>
              </a:ext>
            </a:extLst>
          </p:cNvPr>
          <p:cNvSpPr txBox="1"/>
          <p:nvPr/>
        </p:nvSpPr>
        <p:spPr>
          <a:xfrm>
            <a:off x="3742546" y="2742977"/>
            <a:ext cx="427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-</a:t>
            </a:r>
            <a:r>
              <a:rPr lang="sk-SK" dirty="0" err="1"/>
              <a:t>defined</a:t>
            </a:r>
            <a:r>
              <a:rPr lang="sk-SK" dirty="0"/>
              <a:t> in </a:t>
            </a:r>
            <a:r>
              <a:rPr lang="sk-SK" dirty="0" err="1"/>
              <a:t>terms</a:t>
            </a:r>
            <a:r>
              <a:rPr lang="sk-SK" dirty="0"/>
              <a:t> of feature and feature </a:t>
            </a:r>
            <a:r>
              <a:rPr lang="sk-SK" dirty="0" err="1"/>
              <a:t>attributes</a:t>
            </a:r>
            <a:r>
              <a:rPr lang="sk-SK" dirty="0"/>
              <a:t> </a:t>
            </a:r>
            <a:r>
              <a:rPr lang="sk-SK" dirty="0" err="1"/>
              <a:t>from</a:t>
            </a:r>
            <a:r>
              <a:rPr lang="sk-SK" dirty="0"/>
              <a:t> feature model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162AB863-ADF8-BAE6-72BC-0229E2714208}"/>
              </a:ext>
            </a:extLst>
          </p:cNvPr>
          <p:cNvSpPr txBox="1"/>
          <p:nvPr/>
        </p:nvSpPr>
        <p:spPr>
          <a:xfrm>
            <a:off x="3733313" y="3288040"/>
            <a:ext cx="3891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-</a:t>
            </a:r>
            <a:r>
              <a:rPr lang="sk-SK" sz="2000" dirty="0" err="1"/>
              <a:t>evaluated</a:t>
            </a:r>
            <a:r>
              <a:rPr lang="sk-SK" sz="2000" dirty="0"/>
              <a:t> in </a:t>
            </a:r>
            <a:r>
              <a:rPr lang="sk-SK" sz="2000" dirty="0" err="1"/>
              <a:t>respect</a:t>
            </a:r>
            <a:r>
              <a:rPr lang="sk-SK" sz="2000" dirty="0"/>
              <a:t> to feature </a:t>
            </a:r>
            <a:r>
              <a:rPr lang="sk-SK" sz="2000" dirty="0" err="1"/>
              <a:t>configuration</a:t>
            </a:r>
            <a:endParaRPr lang="sk-SK" sz="2000" dirty="0"/>
          </a:p>
        </p:txBody>
      </p:sp>
      <p:sp>
        <p:nvSpPr>
          <p:cNvPr id="12" name="Pravá zložená zátvorka 11">
            <a:extLst>
              <a:ext uri="{FF2B5EF4-FFF2-40B4-BE49-F238E27FC236}">
                <a16:creationId xmlns:a16="http://schemas.microsoft.com/office/drawing/2014/main" id="{B381B159-D1BB-A755-C580-A3D3397CE8FB}"/>
              </a:ext>
            </a:extLst>
          </p:cNvPr>
          <p:cNvSpPr/>
          <p:nvPr/>
        </p:nvSpPr>
        <p:spPr>
          <a:xfrm rot="10800000">
            <a:off x="3333108" y="2763567"/>
            <a:ext cx="452868" cy="119284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C0FAB6B9-74EA-6704-9F7D-F2850C8D18F8}"/>
              </a:ext>
            </a:extLst>
          </p:cNvPr>
          <p:cNvSpPr txBox="1"/>
          <p:nvPr/>
        </p:nvSpPr>
        <p:spPr>
          <a:xfrm>
            <a:off x="198146" y="5000488"/>
            <a:ext cx="4001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-</a:t>
            </a:r>
            <a:r>
              <a:rPr lang="sk-SK" sz="2000" dirty="0" err="1"/>
              <a:t>attached</a:t>
            </a:r>
            <a:r>
              <a:rPr lang="sk-SK" sz="2000" dirty="0"/>
              <a:t> to model </a:t>
            </a:r>
            <a:r>
              <a:rPr lang="sk-SK" sz="2000" dirty="0" err="1"/>
              <a:t>instance</a:t>
            </a:r>
            <a:r>
              <a:rPr lang="sk-SK" sz="2000" dirty="0"/>
              <a:t> to state </a:t>
            </a:r>
            <a:r>
              <a:rPr lang="sk-SK" sz="2000" dirty="0" err="1"/>
              <a:t>if</a:t>
            </a:r>
            <a:r>
              <a:rPr lang="sk-SK" sz="2000" dirty="0"/>
              <a:t> element </a:t>
            </a:r>
            <a:r>
              <a:rPr lang="sk-SK" sz="2000" dirty="0" err="1"/>
              <a:t>is</a:t>
            </a:r>
            <a:r>
              <a:rPr lang="sk-SK" sz="2000" dirty="0"/>
              <a:t> </a:t>
            </a:r>
            <a:r>
              <a:rPr lang="sk-SK" sz="2000" dirty="0" err="1"/>
              <a:t>present</a:t>
            </a:r>
            <a:r>
              <a:rPr lang="sk-SK" sz="2000" dirty="0"/>
              <a:t> </a:t>
            </a:r>
            <a:r>
              <a:rPr lang="en-US" sz="2000" dirty="0"/>
              <a:t>(condition is evaluated as false) </a:t>
            </a:r>
            <a:r>
              <a:rPr lang="sk-SK" sz="2000" dirty="0"/>
              <a:t>or </a:t>
            </a:r>
            <a:r>
              <a:rPr lang="sk-SK" sz="2000" dirty="0" err="1"/>
              <a:t>should</a:t>
            </a:r>
            <a:r>
              <a:rPr lang="sk-SK" sz="2000" dirty="0"/>
              <a:t> </a:t>
            </a:r>
            <a:r>
              <a:rPr lang="sk-SK" sz="2000" dirty="0" err="1"/>
              <a:t>be</a:t>
            </a:r>
            <a:r>
              <a:rPr lang="sk-SK" sz="2000" dirty="0"/>
              <a:t> </a:t>
            </a:r>
            <a:r>
              <a:rPr lang="sk-SK" sz="2000" dirty="0" err="1"/>
              <a:t>removed</a:t>
            </a:r>
            <a:r>
              <a:rPr lang="en-US" sz="2000" dirty="0"/>
              <a:t> (false)</a:t>
            </a:r>
            <a:endParaRPr lang="sk-SK" sz="2000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554DD9F3-9210-4CF4-FF57-01B49853032F}"/>
              </a:ext>
            </a:extLst>
          </p:cNvPr>
          <p:cNvSpPr txBox="1"/>
          <p:nvPr/>
        </p:nvSpPr>
        <p:spPr>
          <a:xfrm>
            <a:off x="238198" y="1747899"/>
            <a:ext cx="4289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/>
              <a:t>Model</a:t>
            </a:r>
            <a:r>
              <a:rPr lang="en-US" sz="4400" b="1" dirty="0"/>
              <a:t> template</a:t>
            </a:r>
          </a:p>
          <a:p>
            <a:r>
              <a:rPr lang="en-US" sz="4400" b="1" dirty="0"/>
              <a:t>elements</a:t>
            </a:r>
            <a:endParaRPr lang="sk-SK" sz="4400" b="1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8E45190B-926E-F56C-265D-454FB4BDB121}"/>
              </a:ext>
            </a:extLst>
          </p:cNvPr>
          <p:cNvSpPr txBox="1"/>
          <p:nvPr/>
        </p:nvSpPr>
        <p:spPr>
          <a:xfrm>
            <a:off x="4199562" y="4771800"/>
            <a:ext cx="2772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-</a:t>
            </a:r>
            <a:r>
              <a:rPr lang="sk-SK" sz="2000" dirty="0" err="1"/>
              <a:t>used</a:t>
            </a:r>
            <a:r>
              <a:rPr lang="sk-SK" sz="2000" dirty="0"/>
              <a:t> to </a:t>
            </a:r>
            <a:r>
              <a:rPr lang="sk-SK" sz="2000" dirty="0" err="1"/>
              <a:t>compute</a:t>
            </a:r>
            <a:r>
              <a:rPr lang="sk-SK" sz="2000" dirty="0"/>
              <a:t> </a:t>
            </a:r>
            <a:r>
              <a:rPr lang="sk-SK" sz="2000" dirty="0" err="1"/>
              <a:t>attributes</a:t>
            </a:r>
            <a:r>
              <a:rPr lang="sk-SK" sz="2000" dirty="0"/>
              <a:t> of model </a:t>
            </a:r>
            <a:r>
              <a:rPr lang="sk-SK" sz="2000" dirty="0" err="1"/>
              <a:t>elements</a:t>
            </a:r>
            <a:endParaRPr lang="sk-SK" sz="2000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31BC3BC0-3352-82AC-0ACE-894998C1DA58}"/>
              </a:ext>
            </a:extLst>
          </p:cNvPr>
          <p:cNvSpPr txBox="1"/>
          <p:nvPr/>
        </p:nvSpPr>
        <p:spPr>
          <a:xfrm>
            <a:off x="4404088" y="5659930"/>
            <a:ext cx="2953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-</a:t>
            </a:r>
            <a:r>
              <a:rPr lang="sk-SK" sz="2000" i="1" dirty="0"/>
              <a:t>element </a:t>
            </a:r>
            <a:r>
              <a:rPr lang="sk-SK" sz="2000" i="1" dirty="0" err="1"/>
              <a:t>name</a:t>
            </a:r>
            <a:r>
              <a:rPr lang="sk-SK" sz="2000" i="1" dirty="0"/>
              <a:t>, </a:t>
            </a:r>
            <a:r>
              <a:rPr lang="sk-SK" sz="2000" i="1" dirty="0" err="1"/>
              <a:t>return</a:t>
            </a:r>
            <a:r>
              <a:rPr lang="sk-SK" sz="2000" i="1" dirty="0"/>
              <a:t> type of </a:t>
            </a:r>
            <a:r>
              <a:rPr lang="sk-SK" sz="2000" i="1" dirty="0" err="1"/>
              <a:t>operation</a:t>
            </a:r>
            <a:r>
              <a:rPr lang="sk-SK" sz="2000" i="1" dirty="0"/>
              <a:t>,...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E755951E-0802-7D12-A4C7-06AB33B21ECD}"/>
              </a:ext>
            </a:extLst>
          </p:cNvPr>
          <p:cNvSpPr txBox="1"/>
          <p:nvPr/>
        </p:nvSpPr>
        <p:spPr>
          <a:xfrm>
            <a:off x="6652008" y="259734"/>
            <a:ext cx="1741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/>
              <a:t>Model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AD39E73B-FD08-4F1E-2C63-C7E0CE0A0057}"/>
              </a:ext>
            </a:extLst>
          </p:cNvPr>
          <p:cNvSpPr txBox="1"/>
          <p:nvPr/>
        </p:nvSpPr>
        <p:spPr>
          <a:xfrm>
            <a:off x="7522599" y="1448112"/>
            <a:ext cx="1192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/>
              <a:t>Feature </a:t>
            </a:r>
          </a:p>
          <a:p>
            <a:r>
              <a:rPr lang="en-US" sz="2000" b="1" dirty="0"/>
              <a:t>M</a:t>
            </a:r>
            <a:r>
              <a:rPr lang="sk-SK" sz="2000" b="1" dirty="0"/>
              <a:t>odel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6E3A9C2E-12B7-A50B-106F-10C12658D61D}"/>
              </a:ext>
            </a:extLst>
          </p:cNvPr>
          <p:cNvSpPr txBox="1"/>
          <p:nvPr/>
        </p:nvSpPr>
        <p:spPr>
          <a:xfrm>
            <a:off x="9634218" y="839657"/>
            <a:ext cx="1291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/>
              <a:t>Model</a:t>
            </a:r>
          </a:p>
          <a:p>
            <a:r>
              <a:rPr lang="en-US" sz="2000" b="1" dirty="0"/>
              <a:t>T</a:t>
            </a:r>
            <a:r>
              <a:rPr lang="sk-SK" sz="2000" b="1" dirty="0" err="1"/>
              <a:t>emplate</a:t>
            </a:r>
            <a:endParaRPr lang="sk-SK" sz="2000" b="1" dirty="0"/>
          </a:p>
        </p:txBody>
      </p:sp>
      <p:sp>
        <p:nvSpPr>
          <p:cNvPr id="21" name="Šípka: doľava 20">
            <a:extLst>
              <a:ext uri="{FF2B5EF4-FFF2-40B4-BE49-F238E27FC236}">
                <a16:creationId xmlns:a16="http://schemas.microsoft.com/office/drawing/2014/main" id="{6294577C-4D0A-CBF2-018D-84893A6FBFB7}"/>
              </a:ext>
            </a:extLst>
          </p:cNvPr>
          <p:cNvSpPr/>
          <p:nvPr/>
        </p:nvSpPr>
        <p:spPr>
          <a:xfrm rot="15601798">
            <a:off x="7532922" y="962980"/>
            <a:ext cx="484588" cy="509364"/>
          </a:xfrm>
          <a:prstGeom prst="lef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Šípka: doľava 21">
            <a:extLst>
              <a:ext uri="{FF2B5EF4-FFF2-40B4-BE49-F238E27FC236}">
                <a16:creationId xmlns:a16="http://schemas.microsoft.com/office/drawing/2014/main" id="{F96B3672-2DD1-6E16-BDC9-B071F88A5072}"/>
              </a:ext>
            </a:extLst>
          </p:cNvPr>
          <p:cNvSpPr/>
          <p:nvPr/>
        </p:nvSpPr>
        <p:spPr>
          <a:xfrm rot="11562494">
            <a:off x="8371495" y="750943"/>
            <a:ext cx="1253065" cy="509364"/>
          </a:xfrm>
          <a:prstGeom prst="lef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24A6C43D-305C-1538-BD31-51D1ECC7DC5F}"/>
              </a:ext>
            </a:extLst>
          </p:cNvPr>
          <p:cNvSpPr txBox="1"/>
          <p:nvPr/>
        </p:nvSpPr>
        <p:spPr>
          <a:xfrm>
            <a:off x="7868249" y="2096808"/>
            <a:ext cx="2326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-</a:t>
            </a:r>
            <a:r>
              <a:rPr lang="sk-SK" sz="2000" dirty="0" err="1"/>
              <a:t>hierarchic</a:t>
            </a:r>
            <a:r>
              <a:rPr lang="sk-SK" sz="2000" dirty="0"/>
              <a:t> </a:t>
            </a:r>
            <a:r>
              <a:rPr lang="sk-SK" sz="2000" dirty="0" err="1"/>
              <a:t>organization</a:t>
            </a:r>
            <a:r>
              <a:rPr lang="sk-SK" sz="2000" dirty="0"/>
              <a:t> of </a:t>
            </a:r>
            <a:r>
              <a:rPr lang="sk-SK" sz="2000" dirty="0" err="1"/>
              <a:t>features</a:t>
            </a:r>
            <a:r>
              <a:rPr lang="sk-SK" sz="2000" dirty="0"/>
              <a:t> </a:t>
            </a:r>
            <a:r>
              <a:rPr lang="sk-SK" sz="2000" dirty="0" err="1"/>
              <a:t>with</a:t>
            </a:r>
            <a:r>
              <a:rPr lang="sk-SK" sz="2000" dirty="0"/>
              <a:t> </a:t>
            </a:r>
            <a:r>
              <a:rPr lang="sk-SK" sz="2000" dirty="0" err="1"/>
              <a:t>constraints</a:t>
            </a:r>
            <a:r>
              <a:rPr lang="sk-SK" sz="2000" dirty="0"/>
              <a:t> on </a:t>
            </a:r>
            <a:r>
              <a:rPr lang="sk-SK" sz="2000" dirty="0" err="1"/>
              <a:t>their</a:t>
            </a:r>
            <a:r>
              <a:rPr lang="sk-SK" sz="2000" dirty="0"/>
              <a:t> </a:t>
            </a:r>
            <a:r>
              <a:rPr lang="sk-SK" sz="2000" dirty="0" err="1"/>
              <a:t>possible</a:t>
            </a:r>
            <a:r>
              <a:rPr lang="sk-SK" sz="2000" dirty="0"/>
              <a:t> </a:t>
            </a:r>
            <a:r>
              <a:rPr lang="sk-SK" sz="2000" dirty="0" err="1"/>
              <a:t>configuration</a:t>
            </a:r>
            <a:endParaRPr lang="sk-SK" sz="2000" dirty="0"/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F27032F0-D18A-5404-D40F-78706D6873DC}"/>
              </a:ext>
            </a:extLst>
          </p:cNvPr>
          <p:cNvSpPr txBox="1"/>
          <p:nvPr/>
        </p:nvSpPr>
        <p:spPr>
          <a:xfrm>
            <a:off x="9847063" y="1547543"/>
            <a:ext cx="2326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-</a:t>
            </a:r>
            <a:r>
              <a:rPr lang="sk-SK" sz="2000" dirty="0" err="1"/>
              <a:t>union</a:t>
            </a:r>
            <a:r>
              <a:rPr lang="sk-SK" sz="2000" dirty="0"/>
              <a:t> of model </a:t>
            </a:r>
            <a:r>
              <a:rPr lang="sk-SK" sz="2000" dirty="0" err="1"/>
              <a:t>elements</a:t>
            </a:r>
            <a:r>
              <a:rPr lang="sk-SK" sz="2000" dirty="0"/>
              <a:t> </a:t>
            </a:r>
            <a:r>
              <a:rPr lang="en-US" sz="2000" dirty="0"/>
              <a:t>to make valid template instance</a:t>
            </a:r>
            <a:endParaRPr lang="sk-SK" sz="2000" dirty="0"/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82708267-7045-5CF6-D9BA-DCBC81B3AF7B}"/>
              </a:ext>
            </a:extLst>
          </p:cNvPr>
          <p:cNvSpPr txBox="1"/>
          <p:nvPr/>
        </p:nvSpPr>
        <p:spPr>
          <a:xfrm>
            <a:off x="7300818" y="4151651"/>
            <a:ext cx="50445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Source</a:t>
            </a:r>
            <a:r>
              <a:rPr lang="sk-SK" dirty="0"/>
              <a:t>: </a:t>
            </a:r>
            <a:r>
              <a:rPr lang="sk-SK" dirty="0" err="1"/>
              <a:t>Krzysztof</a:t>
            </a:r>
            <a:r>
              <a:rPr lang="sk-SK" dirty="0"/>
              <a:t> </a:t>
            </a:r>
            <a:r>
              <a:rPr lang="sk-SK" dirty="0" err="1"/>
              <a:t>Czarnecki</a:t>
            </a:r>
            <a:r>
              <a:rPr lang="sk-SK" dirty="0"/>
              <a:t> and </a:t>
            </a:r>
            <a:r>
              <a:rPr lang="sk-SK" dirty="0" err="1"/>
              <a:t>Michał</a:t>
            </a:r>
            <a:r>
              <a:rPr lang="sk-SK" dirty="0"/>
              <a:t> </a:t>
            </a:r>
            <a:r>
              <a:rPr lang="sk-SK" dirty="0" err="1"/>
              <a:t>Antkiewicz</a:t>
            </a:r>
            <a:r>
              <a:rPr lang="sk-SK" dirty="0"/>
              <a:t>. ‘‘</a:t>
            </a:r>
            <a:r>
              <a:rPr lang="sk-SK" dirty="0" err="1"/>
              <a:t>Map-ping</a:t>
            </a:r>
            <a:r>
              <a:rPr lang="sk-SK" dirty="0"/>
              <a:t> </a:t>
            </a:r>
            <a:r>
              <a:rPr lang="sk-SK" dirty="0" err="1"/>
              <a:t>Features</a:t>
            </a:r>
            <a:r>
              <a:rPr lang="sk-SK" dirty="0"/>
              <a:t> to </a:t>
            </a:r>
            <a:r>
              <a:rPr lang="sk-SK" dirty="0" err="1"/>
              <a:t>Models</a:t>
            </a:r>
            <a:r>
              <a:rPr lang="sk-SK" dirty="0"/>
              <a:t>: A </a:t>
            </a:r>
            <a:r>
              <a:rPr lang="sk-SK" dirty="0" err="1"/>
              <a:t>Template</a:t>
            </a:r>
            <a:r>
              <a:rPr lang="sk-SK" dirty="0"/>
              <a:t> </a:t>
            </a:r>
            <a:r>
              <a:rPr lang="sk-SK" dirty="0" err="1"/>
              <a:t>Approach</a:t>
            </a:r>
            <a:r>
              <a:rPr lang="sk-SK" dirty="0"/>
              <a:t> </a:t>
            </a:r>
            <a:r>
              <a:rPr lang="sk-SK" dirty="0" err="1"/>
              <a:t>Basedon</a:t>
            </a:r>
            <a:r>
              <a:rPr lang="sk-SK" dirty="0"/>
              <a:t> </a:t>
            </a:r>
            <a:r>
              <a:rPr lang="sk-SK" dirty="0" err="1"/>
              <a:t>Superimposed</a:t>
            </a:r>
            <a:r>
              <a:rPr lang="sk-SK" dirty="0"/>
              <a:t> </a:t>
            </a:r>
            <a:r>
              <a:rPr lang="sk-SK" dirty="0" err="1"/>
              <a:t>Variants</a:t>
            </a:r>
            <a:r>
              <a:rPr lang="sk-SK" dirty="0"/>
              <a:t>’’. </a:t>
            </a:r>
            <a:r>
              <a:rPr lang="sk-SK" dirty="0" err="1"/>
              <a:t>en</a:t>
            </a:r>
            <a:r>
              <a:rPr lang="sk-SK" dirty="0"/>
              <a:t>. In: </a:t>
            </a:r>
            <a:r>
              <a:rPr lang="sk-SK" dirty="0" err="1"/>
              <a:t>Generative</a:t>
            </a:r>
            <a:r>
              <a:rPr lang="sk-SK" dirty="0"/>
              <a:t> Pro-</a:t>
            </a:r>
            <a:r>
              <a:rPr lang="sk-SK" dirty="0" err="1"/>
              <a:t>gramming</a:t>
            </a:r>
            <a:r>
              <a:rPr lang="sk-SK" dirty="0"/>
              <a:t> and </a:t>
            </a:r>
            <a:r>
              <a:rPr lang="sk-SK" dirty="0" err="1"/>
              <a:t>Component</a:t>
            </a:r>
            <a:r>
              <a:rPr lang="sk-SK" dirty="0"/>
              <a:t> </a:t>
            </a:r>
            <a:r>
              <a:rPr lang="sk-SK" dirty="0" err="1"/>
              <a:t>Engineering</a:t>
            </a:r>
            <a:r>
              <a:rPr lang="sk-SK" dirty="0"/>
              <a:t>. </a:t>
            </a:r>
            <a:r>
              <a:rPr lang="sk-SK" dirty="0" err="1"/>
              <a:t>Ed</a:t>
            </a:r>
            <a:r>
              <a:rPr lang="sk-SK" dirty="0"/>
              <a:t>. by </a:t>
            </a:r>
            <a:r>
              <a:rPr lang="sk-SK" dirty="0" err="1"/>
              <a:t>DavidHutchison</a:t>
            </a:r>
            <a:r>
              <a:rPr lang="sk-SK" dirty="0"/>
              <a:t> et al. </a:t>
            </a:r>
            <a:r>
              <a:rPr lang="sk-SK" dirty="0" err="1"/>
              <a:t>Vol</a:t>
            </a:r>
            <a:r>
              <a:rPr lang="sk-SK" dirty="0"/>
              <a:t>. 3676. </a:t>
            </a:r>
            <a:r>
              <a:rPr lang="sk-SK" dirty="0" err="1"/>
              <a:t>Series</a:t>
            </a:r>
            <a:r>
              <a:rPr lang="sk-SK" dirty="0"/>
              <a:t> Title: </a:t>
            </a:r>
            <a:r>
              <a:rPr lang="sk-SK" dirty="0" err="1"/>
              <a:t>Lecture</a:t>
            </a:r>
            <a:r>
              <a:rPr lang="sk-SK" dirty="0"/>
              <a:t> </a:t>
            </a:r>
            <a:r>
              <a:rPr lang="sk-SK" dirty="0" err="1"/>
              <a:t>Notesin</a:t>
            </a:r>
            <a:r>
              <a:rPr lang="sk-SK" dirty="0"/>
              <a:t>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sk-SK" dirty="0"/>
              <a:t>. </a:t>
            </a:r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: </a:t>
            </a:r>
            <a:r>
              <a:rPr lang="sk-SK" dirty="0" err="1"/>
              <a:t>SpringerBerlin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2005, </a:t>
            </a:r>
            <a:r>
              <a:rPr lang="sk-SK" dirty="0" err="1"/>
              <a:t>pp</a:t>
            </a:r>
            <a:r>
              <a:rPr lang="sk-SK" dirty="0"/>
              <a:t>. 422–437.</a:t>
            </a:r>
          </a:p>
        </p:txBody>
      </p:sp>
      <p:sp>
        <p:nvSpPr>
          <p:cNvPr id="26" name="BlokTextu 25">
            <a:extLst>
              <a:ext uri="{FF2B5EF4-FFF2-40B4-BE49-F238E27FC236}">
                <a16:creationId xmlns:a16="http://schemas.microsoft.com/office/drawing/2014/main" id="{DB10DAE9-30A6-43A0-D87D-240D323CC566}"/>
              </a:ext>
            </a:extLst>
          </p:cNvPr>
          <p:cNvSpPr txBox="1"/>
          <p:nvPr/>
        </p:nvSpPr>
        <p:spPr>
          <a:xfrm>
            <a:off x="356560" y="6272257"/>
            <a:ext cx="668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/>
              <a:t>Boolean </a:t>
            </a:r>
            <a:r>
              <a:rPr lang="sk-SK" i="1" dirty="0" err="1"/>
              <a:t>formulas</a:t>
            </a:r>
            <a:r>
              <a:rPr lang="sk-SK" i="1" dirty="0"/>
              <a:t> </a:t>
            </a:r>
            <a:r>
              <a:rPr lang="sk-SK" i="1" dirty="0" err="1"/>
              <a:t>correspond</a:t>
            </a:r>
            <a:r>
              <a:rPr lang="sk-SK" i="1" dirty="0"/>
              <a:t> to </a:t>
            </a:r>
            <a:r>
              <a:rPr lang="sk-SK" i="1" dirty="0" err="1"/>
              <a:t>the</a:t>
            </a:r>
            <a:r>
              <a:rPr lang="sk-SK" i="1" dirty="0"/>
              <a:t> </a:t>
            </a:r>
            <a:r>
              <a:rPr lang="sk-SK" i="1" dirty="0" err="1"/>
              <a:t>features</a:t>
            </a:r>
            <a:r>
              <a:rPr lang="sk-SK" i="1" dirty="0"/>
              <a:t> in feature model</a:t>
            </a:r>
          </a:p>
        </p:txBody>
      </p:sp>
    </p:spTree>
    <p:extLst>
      <p:ext uri="{BB962C8B-B14F-4D97-AF65-F5344CB8AC3E}">
        <p14:creationId xmlns:p14="http://schemas.microsoft.com/office/powerpoint/2010/main" val="16985668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4753256A-9EBD-7F61-F6E5-DB7A802A9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53" y="0"/>
            <a:ext cx="8465341" cy="6858000"/>
          </a:xfrm>
        </p:spPr>
      </p:pic>
    </p:spTree>
    <p:extLst>
      <p:ext uri="{BB962C8B-B14F-4D97-AF65-F5344CB8AC3E}">
        <p14:creationId xmlns:p14="http://schemas.microsoft.com/office/powerpoint/2010/main" val="9233662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F7A5B-54E4-44ED-85AA-B5D1A7911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94190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b="1" dirty="0"/>
              <a:t>Bibliography</a:t>
            </a:r>
            <a:endParaRPr lang="sk-SK" sz="48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2EB66CE-21A1-4A53-9D34-AD785411F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56" y="1562903"/>
            <a:ext cx="8596668" cy="500871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BEUCHE,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Danilo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DALGARNO, 2006. Software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Feature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2006, s. 7. 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BOTTERWECK,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Goetz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Kwanwoo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LEE a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Steffen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THIEL, 2009.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Automating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Derivation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Software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2009, s. 6. 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KASTNER, Christian,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Sven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APEL a Don BATORY, 2007. A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Case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Study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Implementing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Features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Using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AspectJ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V: 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11th International Software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Conference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(SPLC 2007)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11th International Software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Conference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(SPLC 2007)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Kyoto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Japan: IEEE, s. 223–232 [cit. 30.9.2021]. ISBN 978-0-7695-2888-5. Dostupné na: doi:10.1109/SPLINE.2007.12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LADDAD,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Ramnivas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2003.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AspectJ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practical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aspect-oriented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programming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Greenwich, CT: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Manning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ISBN 978-1-930110-93-9. 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PELÁNEK,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Radek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2012. 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Programátorská cvičebnice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1.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vydání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Brno: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press. ISBN 978-80-251-3751-2. 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VRANIC,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Valentino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Roman TÁBORSKÝ, 2016.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Features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transformations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generative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approach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software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Science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Systems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2016, roč. 13, č. 3, s. 759–778. ISSN 1820-0214, 2406-1018. Dostupné na: doi:10.2298/CSIS160128027V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YOUNG,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Trevor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 a B MATH, 1999.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Using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AspectJ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Build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Software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Mobile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Devices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1999, s. 73. 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68544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4387242E-68E4-39E0-22FC-513E93981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83" y="366257"/>
            <a:ext cx="8596668" cy="65411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Mohammad Abu-</a:t>
            </a:r>
            <a:r>
              <a:rPr lang="en-US" dirty="0" err="1"/>
              <a:t>Matar</a:t>
            </a:r>
            <a:r>
              <a:rPr lang="en-US" dirty="0"/>
              <a:t> and Hassan Gomaa. 2011. Variability Modeling for Service Oriented Product Line Architectures. In 2011 15th International Software Product Line Conference. IEEE, Munich, Germany, 110–119. https://doi.org/10.1109/ SPLC.2011.26 </a:t>
            </a:r>
          </a:p>
          <a:p>
            <a:r>
              <a:rPr lang="en-US" dirty="0" err="1"/>
              <a:t>Hwi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 and </a:t>
            </a:r>
            <a:r>
              <a:rPr lang="en-US" dirty="0" err="1"/>
              <a:t>Sungwon</a:t>
            </a:r>
            <a:r>
              <a:rPr lang="en-US" dirty="0"/>
              <a:t> Kang. 2011. Analysis of Software Product Line Architecture Representation Mechanisms. In 2011 Ninth International Conference on Software Engineering Research, Management and Applications. IEEE, Baltimore, MD, USA, 219–226. https://doi.org/10.1109/SERA.2011.22 </a:t>
            </a:r>
          </a:p>
          <a:p>
            <a:r>
              <a:rPr lang="sk-SK" dirty="0"/>
              <a:t>S.A. </a:t>
            </a:r>
            <a:r>
              <a:rPr lang="sk-SK" dirty="0" err="1"/>
              <a:t>Ajila</a:t>
            </a:r>
            <a:r>
              <a:rPr lang="sk-SK" dirty="0"/>
              <a:t>. 2005. </a:t>
            </a:r>
            <a:r>
              <a:rPr lang="sk-SK" dirty="0" err="1"/>
              <a:t>Reusing</a:t>
            </a:r>
            <a:r>
              <a:rPr lang="sk-SK" dirty="0"/>
              <a:t> Base-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Features</a:t>
            </a:r>
            <a:r>
              <a:rPr lang="sk-SK" dirty="0"/>
              <a:t> to </a:t>
            </a:r>
            <a:r>
              <a:rPr lang="sk-SK" dirty="0" err="1"/>
              <a:t>develop</a:t>
            </a:r>
            <a:r>
              <a:rPr lang="sk-SK" dirty="0"/>
              <a:t>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Architecture</a:t>
            </a:r>
            <a:r>
              <a:rPr lang="sk-SK" dirty="0"/>
              <a:t>. In IRI -2005 IEEE International </a:t>
            </a:r>
            <a:r>
              <a:rPr lang="sk-SK" dirty="0" err="1"/>
              <a:t>Conference</a:t>
            </a:r>
            <a:r>
              <a:rPr lang="sk-SK" dirty="0"/>
              <a:t> on </a:t>
            </a:r>
            <a:r>
              <a:rPr lang="sk-SK" dirty="0" err="1"/>
              <a:t>Information</a:t>
            </a:r>
            <a:r>
              <a:rPr lang="sk-SK" dirty="0"/>
              <a:t> </a:t>
            </a:r>
            <a:r>
              <a:rPr lang="sk-SK" dirty="0" err="1"/>
              <a:t>Reuse</a:t>
            </a:r>
            <a:r>
              <a:rPr lang="sk-SK" dirty="0"/>
              <a:t> and </a:t>
            </a:r>
            <a:r>
              <a:rPr lang="sk-SK" dirty="0" err="1"/>
              <a:t>Integration</a:t>
            </a:r>
            <a:r>
              <a:rPr lang="sk-SK" dirty="0"/>
              <a:t>, </a:t>
            </a:r>
            <a:r>
              <a:rPr lang="sk-SK" dirty="0" err="1"/>
              <a:t>Conf</a:t>
            </a:r>
            <a:r>
              <a:rPr lang="sk-SK" dirty="0"/>
              <a:t>, 2005. IEEE, </a:t>
            </a:r>
            <a:r>
              <a:rPr lang="sk-SK" dirty="0" err="1"/>
              <a:t>Las</a:t>
            </a:r>
            <a:r>
              <a:rPr lang="sk-SK" dirty="0"/>
              <a:t> </a:t>
            </a:r>
            <a:r>
              <a:rPr lang="sk-SK" dirty="0" err="1"/>
              <a:t>Vegas</a:t>
            </a:r>
            <a:r>
              <a:rPr lang="sk-SK" dirty="0"/>
              <a:t>, NV, USA, 288–293. https://doi.org/10.1109/ IRI-05.2005.1506488</a:t>
            </a:r>
            <a:endParaRPr lang="en-US" dirty="0"/>
          </a:p>
          <a:p>
            <a:r>
              <a:rPr lang="en-US" dirty="0"/>
              <a:t>Samuel A </a:t>
            </a:r>
            <a:r>
              <a:rPr lang="en-US" dirty="0" err="1"/>
              <a:t>Ajila</a:t>
            </a:r>
            <a:r>
              <a:rPr lang="en-US" dirty="0"/>
              <a:t> and Patrick J Tierney. 2002. The FOOM Method – Modeling Software Product Lines in Industrial Settings. (2002), 11.</a:t>
            </a:r>
          </a:p>
          <a:p>
            <a:r>
              <a:rPr lang="en-US" dirty="0"/>
              <a:t>Vander Alves, Pedro Matos Jr, and Paulo </a:t>
            </a:r>
            <a:r>
              <a:rPr lang="en-US" dirty="0" err="1"/>
              <a:t>Borba</a:t>
            </a:r>
            <a:r>
              <a:rPr lang="en-US" dirty="0"/>
              <a:t>. 2004. An Incremental Aspect-Oriented Product Line Method for J2ME Game Development. (2004), 3.</a:t>
            </a:r>
          </a:p>
          <a:p>
            <a:r>
              <a:rPr lang="sk-SK" dirty="0"/>
              <a:t>Vander </a:t>
            </a:r>
            <a:r>
              <a:rPr lang="sk-SK" dirty="0" err="1"/>
              <a:t>Alves</a:t>
            </a:r>
            <a:r>
              <a:rPr lang="sk-SK" dirty="0"/>
              <a:t>, Pedro </a:t>
            </a:r>
            <a:r>
              <a:rPr lang="sk-SK" dirty="0" err="1"/>
              <a:t>Matos</a:t>
            </a:r>
            <a:r>
              <a:rPr lang="sk-SK" dirty="0"/>
              <a:t>, Leonardo </a:t>
            </a:r>
            <a:r>
              <a:rPr lang="sk-SK" dirty="0" err="1"/>
              <a:t>Cole</a:t>
            </a:r>
            <a:r>
              <a:rPr lang="sk-SK" dirty="0"/>
              <a:t>, Alexandre </a:t>
            </a:r>
            <a:r>
              <a:rPr lang="sk-SK" dirty="0" err="1"/>
              <a:t>Vasconcelos</a:t>
            </a:r>
            <a:r>
              <a:rPr lang="sk-SK" dirty="0"/>
              <a:t>, Paulo Borba, and </a:t>
            </a:r>
            <a:r>
              <a:rPr lang="sk-SK" dirty="0" err="1"/>
              <a:t>Geber</a:t>
            </a:r>
            <a:r>
              <a:rPr lang="sk-SK" dirty="0"/>
              <a:t> </a:t>
            </a:r>
            <a:r>
              <a:rPr lang="sk-SK" dirty="0" err="1"/>
              <a:t>Ramalho</a:t>
            </a:r>
            <a:r>
              <a:rPr lang="sk-SK" dirty="0"/>
              <a:t>. 2007. </a:t>
            </a:r>
            <a:r>
              <a:rPr lang="sk-SK" dirty="0" err="1"/>
              <a:t>Extracting</a:t>
            </a:r>
            <a:r>
              <a:rPr lang="sk-SK" dirty="0"/>
              <a:t> and </a:t>
            </a:r>
            <a:r>
              <a:rPr lang="sk-SK" dirty="0" err="1"/>
              <a:t>Evolving</a:t>
            </a:r>
            <a:r>
              <a:rPr lang="sk-SK" dirty="0"/>
              <a:t> </a:t>
            </a:r>
            <a:r>
              <a:rPr lang="sk-SK" dirty="0" err="1"/>
              <a:t>Code</a:t>
            </a:r>
            <a:r>
              <a:rPr lang="sk-SK" dirty="0"/>
              <a:t> in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Lines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Aspect-Oriented</a:t>
            </a:r>
            <a:r>
              <a:rPr lang="sk-SK" dirty="0"/>
              <a:t> </a:t>
            </a:r>
            <a:r>
              <a:rPr lang="sk-SK" dirty="0" err="1"/>
              <a:t>Programming</a:t>
            </a:r>
            <a:r>
              <a:rPr lang="sk-SK" dirty="0"/>
              <a:t>. In </a:t>
            </a:r>
            <a:r>
              <a:rPr lang="sk-SK" dirty="0" err="1"/>
              <a:t>Transactions</a:t>
            </a:r>
            <a:r>
              <a:rPr lang="sk-SK" dirty="0"/>
              <a:t> on </a:t>
            </a:r>
            <a:r>
              <a:rPr lang="sk-SK" dirty="0" err="1"/>
              <a:t>Aspect-Oriented</a:t>
            </a:r>
            <a:r>
              <a:rPr lang="sk-SK" dirty="0"/>
              <a:t> Software </a:t>
            </a:r>
            <a:r>
              <a:rPr lang="sk-SK" dirty="0" err="1"/>
              <a:t>Development</a:t>
            </a:r>
            <a:r>
              <a:rPr lang="sk-SK" dirty="0"/>
              <a:t> IV, David </a:t>
            </a:r>
            <a:r>
              <a:rPr lang="sk-SK" dirty="0" err="1"/>
              <a:t>Hutchison</a:t>
            </a:r>
            <a:r>
              <a:rPr lang="sk-SK" dirty="0"/>
              <a:t>, </a:t>
            </a:r>
            <a:r>
              <a:rPr lang="sk-SK" dirty="0" err="1"/>
              <a:t>Takeo</a:t>
            </a:r>
            <a:r>
              <a:rPr lang="sk-SK" dirty="0"/>
              <a:t> Kanade, </a:t>
            </a:r>
            <a:r>
              <a:rPr lang="sk-SK" dirty="0" err="1"/>
              <a:t>Josef</a:t>
            </a:r>
            <a:r>
              <a:rPr lang="sk-SK" dirty="0"/>
              <a:t> </a:t>
            </a:r>
            <a:r>
              <a:rPr lang="sk-SK" dirty="0" err="1"/>
              <a:t>Kittler</a:t>
            </a:r>
            <a:r>
              <a:rPr lang="sk-SK" dirty="0"/>
              <a:t>, </a:t>
            </a:r>
            <a:r>
              <a:rPr lang="sk-SK" dirty="0" err="1"/>
              <a:t>Jon</a:t>
            </a:r>
            <a:r>
              <a:rPr lang="sk-SK" dirty="0"/>
              <a:t> M. </a:t>
            </a:r>
            <a:r>
              <a:rPr lang="sk-SK" dirty="0" err="1"/>
              <a:t>Kleinberg</a:t>
            </a:r>
            <a:r>
              <a:rPr lang="sk-SK" dirty="0"/>
              <a:t>, </a:t>
            </a:r>
            <a:r>
              <a:rPr lang="sk-SK" dirty="0" err="1"/>
              <a:t>Friedemann</a:t>
            </a:r>
            <a:r>
              <a:rPr lang="sk-SK" dirty="0"/>
              <a:t> </a:t>
            </a:r>
            <a:r>
              <a:rPr lang="sk-SK" dirty="0" err="1"/>
              <a:t>Mattern</a:t>
            </a:r>
            <a:r>
              <a:rPr lang="sk-SK" dirty="0"/>
              <a:t>, John C. </a:t>
            </a:r>
            <a:r>
              <a:rPr lang="sk-SK" dirty="0" err="1"/>
              <a:t>Mitchell</a:t>
            </a:r>
            <a:r>
              <a:rPr lang="sk-SK" dirty="0"/>
              <a:t>, </a:t>
            </a:r>
            <a:r>
              <a:rPr lang="sk-SK" dirty="0" err="1"/>
              <a:t>Moni</a:t>
            </a:r>
            <a:r>
              <a:rPr lang="sk-SK" dirty="0"/>
              <a:t> Naor, </a:t>
            </a:r>
            <a:r>
              <a:rPr lang="sk-SK" dirty="0" err="1"/>
              <a:t>Oscar</a:t>
            </a:r>
            <a:r>
              <a:rPr lang="sk-SK" dirty="0"/>
              <a:t> </a:t>
            </a:r>
            <a:r>
              <a:rPr lang="sk-SK" dirty="0" err="1"/>
              <a:t>Nierstrasz</a:t>
            </a:r>
            <a:r>
              <a:rPr lang="sk-SK" dirty="0"/>
              <a:t>, C. Pandu </a:t>
            </a:r>
            <a:r>
              <a:rPr lang="sk-SK" dirty="0" err="1"/>
              <a:t>Rangan</a:t>
            </a:r>
            <a:r>
              <a:rPr lang="sk-SK" dirty="0"/>
              <a:t>, </a:t>
            </a:r>
            <a:r>
              <a:rPr lang="sk-SK" dirty="0" err="1"/>
              <a:t>Bernhard</a:t>
            </a:r>
            <a:r>
              <a:rPr lang="sk-SK" dirty="0"/>
              <a:t> </a:t>
            </a:r>
            <a:r>
              <a:rPr lang="sk-SK" dirty="0" err="1"/>
              <a:t>Steffen</a:t>
            </a:r>
            <a:r>
              <a:rPr lang="sk-SK" dirty="0"/>
              <a:t>, </a:t>
            </a:r>
            <a:r>
              <a:rPr lang="sk-SK" dirty="0" err="1"/>
              <a:t>Madhu</a:t>
            </a:r>
            <a:r>
              <a:rPr lang="sk-SK" dirty="0"/>
              <a:t> </a:t>
            </a:r>
            <a:r>
              <a:rPr lang="sk-SK" dirty="0" err="1"/>
              <a:t>Sudan</a:t>
            </a:r>
            <a:r>
              <a:rPr lang="sk-SK" dirty="0"/>
              <a:t>, </a:t>
            </a:r>
            <a:r>
              <a:rPr lang="sk-SK" dirty="0" err="1"/>
              <a:t>Demetri</a:t>
            </a:r>
            <a:r>
              <a:rPr lang="sk-SK" dirty="0"/>
              <a:t> </a:t>
            </a:r>
            <a:r>
              <a:rPr lang="sk-SK" dirty="0" err="1"/>
              <a:t>Terzopoulos</a:t>
            </a:r>
            <a:r>
              <a:rPr lang="sk-SK" dirty="0"/>
              <a:t>, </a:t>
            </a:r>
            <a:r>
              <a:rPr lang="sk-SK" dirty="0" err="1"/>
              <a:t>Doug</a:t>
            </a:r>
            <a:r>
              <a:rPr lang="sk-SK" dirty="0"/>
              <a:t> </a:t>
            </a:r>
            <a:r>
              <a:rPr lang="sk-SK" dirty="0" err="1"/>
              <a:t>Tygar</a:t>
            </a:r>
            <a:r>
              <a:rPr lang="sk-SK" dirty="0"/>
              <a:t>, </a:t>
            </a:r>
            <a:r>
              <a:rPr lang="sk-SK" dirty="0" err="1"/>
              <a:t>Moshe</a:t>
            </a:r>
            <a:r>
              <a:rPr lang="sk-SK" dirty="0"/>
              <a:t> Y. </a:t>
            </a:r>
            <a:r>
              <a:rPr lang="sk-SK" dirty="0" err="1"/>
              <a:t>Vardi</a:t>
            </a:r>
            <a:r>
              <a:rPr lang="sk-SK" dirty="0"/>
              <a:t>, </a:t>
            </a:r>
            <a:r>
              <a:rPr lang="sk-SK" dirty="0" err="1"/>
              <a:t>Gerhard</a:t>
            </a:r>
            <a:r>
              <a:rPr lang="sk-SK" dirty="0"/>
              <a:t> </a:t>
            </a:r>
            <a:r>
              <a:rPr lang="sk-SK" dirty="0" err="1"/>
              <a:t>Weikum</a:t>
            </a:r>
            <a:r>
              <a:rPr lang="sk-SK" dirty="0"/>
              <a:t>, </a:t>
            </a:r>
            <a:r>
              <a:rPr lang="sk-SK" dirty="0" err="1"/>
              <a:t>Awais</a:t>
            </a:r>
            <a:r>
              <a:rPr lang="sk-SK" dirty="0"/>
              <a:t> </a:t>
            </a:r>
            <a:r>
              <a:rPr lang="sk-SK" dirty="0" err="1"/>
              <a:t>Rashid</a:t>
            </a:r>
            <a:r>
              <a:rPr lang="sk-SK" dirty="0"/>
              <a:t>, and </a:t>
            </a:r>
            <a:r>
              <a:rPr lang="sk-SK" dirty="0" err="1"/>
              <a:t>Mehmet</a:t>
            </a:r>
            <a:r>
              <a:rPr lang="sk-SK" dirty="0"/>
              <a:t> </a:t>
            </a:r>
            <a:r>
              <a:rPr lang="sk-SK" dirty="0" err="1"/>
              <a:t>Aksit</a:t>
            </a:r>
            <a:r>
              <a:rPr lang="sk-SK" dirty="0"/>
              <a:t> (</a:t>
            </a:r>
            <a:r>
              <a:rPr lang="sk-SK" dirty="0" err="1"/>
              <a:t>Eds</a:t>
            </a:r>
            <a:r>
              <a:rPr lang="sk-SK" dirty="0"/>
              <a:t>.). </a:t>
            </a:r>
            <a:r>
              <a:rPr lang="sk-SK" dirty="0" err="1"/>
              <a:t>Vol</a:t>
            </a:r>
            <a:r>
              <a:rPr lang="sk-SK" dirty="0"/>
              <a:t>. 4640. </a:t>
            </a:r>
            <a:r>
              <a:rPr lang="sk-SK" dirty="0" err="1"/>
              <a:t>Springer</a:t>
            </a:r>
            <a:r>
              <a:rPr lang="sk-SK" dirty="0"/>
              <a:t> </a:t>
            </a:r>
            <a:r>
              <a:rPr lang="sk-SK" dirty="0" err="1"/>
              <a:t>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</a:t>
            </a:r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, 117–142. https://doi.org/10.1007/978-3-540-77042-8_5 </a:t>
            </a:r>
            <a:r>
              <a:rPr lang="sk-SK" dirty="0" err="1"/>
              <a:t>Series</a:t>
            </a:r>
            <a:r>
              <a:rPr lang="sk-SK" dirty="0"/>
              <a:t> Title: </a:t>
            </a:r>
            <a:r>
              <a:rPr lang="sk-SK" dirty="0" err="1"/>
              <a:t>Lecture</a:t>
            </a:r>
            <a:r>
              <a:rPr lang="sk-SK" dirty="0"/>
              <a:t> Notes in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sk-S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209657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obsah 4">
            <a:extLst>
              <a:ext uri="{FF2B5EF4-FFF2-40B4-BE49-F238E27FC236}">
                <a16:creationId xmlns:a16="http://schemas.microsoft.com/office/drawing/2014/main" id="{3557CACC-A5A3-7FD2-2DB3-023F175F6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53" y="316878"/>
            <a:ext cx="8596668" cy="65411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Fazal-e Amin, Ahmad Kamil Mahmood, and Alan Oxley. 2010. A Review on Aspect Oriented Implementation of Software Product Lines Components. Information Technology Journal 9, 6 (Aug. 2010), 1262–1269. </a:t>
            </a:r>
            <a:r>
              <a:rPr lang="en-US" dirty="0">
                <a:hlinkClick r:id="rId2"/>
              </a:rPr>
              <a:t>https://doi.org/10.3923/itj.2010. 1262.1269</a:t>
            </a:r>
            <a:endParaRPr lang="en-US" dirty="0"/>
          </a:p>
          <a:p>
            <a:r>
              <a:rPr lang="sk-SK" dirty="0" err="1"/>
              <a:t>Michalis</a:t>
            </a:r>
            <a:r>
              <a:rPr lang="sk-SK" dirty="0"/>
              <a:t> </a:t>
            </a:r>
            <a:r>
              <a:rPr lang="sk-SK" dirty="0" err="1"/>
              <a:t>Anastasopoulos</a:t>
            </a:r>
            <a:r>
              <a:rPr lang="sk-SK" dirty="0"/>
              <a:t> and </a:t>
            </a:r>
            <a:r>
              <a:rPr lang="sk-SK" dirty="0" err="1"/>
              <a:t>Dirk</a:t>
            </a:r>
            <a:r>
              <a:rPr lang="sk-SK" dirty="0"/>
              <a:t> </a:t>
            </a:r>
            <a:r>
              <a:rPr lang="sk-SK" dirty="0" err="1"/>
              <a:t>Muthig</a:t>
            </a:r>
            <a:r>
              <a:rPr lang="sk-SK" dirty="0"/>
              <a:t>. 2004. </a:t>
            </a:r>
            <a:r>
              <a:rPr lang="sk-SK" dirty="0" err="1"/>
              <a:t>An</a:t>
            </a:r>
            <a:r>
              <a:rPr lang="sk-SK" dirty="0"/>
              <a:t> </a:t>
            </a:r>
            <a:r>
              <a:rPr lang="sk-SK" dirty="0" err="1"/>
              <a:t>Evaluation</a:t>
            </a:r>
            <a:r>
              <a:rPr lang="sk-SK" dirty="0"/>
              <a:t> of </a:t>
            </a:r>
            <a:r>
              <a:rPr lang="sk-SK" dirty="0" err="1"/>
              <a:t>Aspect-Oriented</a:t>
            </a:r>
            <a:r>
              <a:rPr lang="sk-SK" dirty="0"/>
              <a:t> </a:t>
            </a:r>
            <a:r>
              <a:rPr lang="sk-SK" dirty="0" err="1"/>
              <a:t>Programming</a:t>
            </a:r>
            <a:r>
              <a:rPr lang="sk-SK" dirty="0"/>
              <a:t> as a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Implementation</a:t>
            </a:r>
            <a:r>
              <a:rPr lang="sk-SK" dirty="0"/>
              <a:t> </a:t>
            </a:r>
            <a:r>
              <a:rPr lang="sk-SK" dirty="0" err="1"/>
              <a:t>Technology</a:t>
            </a:r>
            <a:r>
              <a:rPr lang="sk-SK" dirty="0"/>
              <a:t>. In Software </a:t>
            </a:r>
            <a:r>
              <a:rPr lang="sk-SK" dirty="0" err="1"/>
              <a:t>Reuse</a:t>
            </a:r>
            <a:r>
              <a:rPr lang="sk-SK" dirty="0"/>
              <a:t>: </a:t>
            </a:r>
            <a:r>
              <a:rPr lang="sk-SK" dirty="0" err="1"/>
              <a:t>Methods</a:t>
            </a:r>
            <a:r>
              <a:rPr lang="sk-SK" dirty="0"/>
              <a:t>, </a:t>
            </a:r>
            <a:r>
              <a:rPr lang="sk-SK" dirty="0" err="1"/>
              <a:t>Techniques</a:t>
            </a:r>
            <a:r>
              <a:rPr lang="sk-SK" dirty="0"/>
              <a:t>, and </a:t>
            </a:r>
            <a:r>
              <a:rPr lang="sk-SK" dirty="0" err="1"/>
              <a:t>Tools</a:t>
            </a:r>
            <a:r>
              <a:rPr lang="sk-SK" dirty="0"/>
              <a:t>, </a:t>
            </a:r>
            <a:r>
              <a:rPr lang="sk-SK" dirty="0" err="1"/>
              <a:t>Jan</a:t>
            </a:r>
            <a:r>
              <a:rPr lang="sk-SK" dirty="0"/>
              <a:t> Bosch and Charles </a:t>
            </a:r>
            <a:r>
              <a:rPr lang="sk-SK" dirty="0" err="1"/>
              <a:t>Krueger</a:t>
            </a:r>
            <a:r>
              <a:rPr lang="sk-SK" dirty="0"/>
              <a:t> (</a:t>
            </a:r>
            <a:r>
              <a:rPr lang="sk-SK" dirty="0" err="1"/>
              <a:t>Eds</a:t>
            </a:r>
            <a:r>
              <a:rPr lang="sk-SK" dirty="0"/>
              <a:t>.). </a:t>
            </a:r>
            <a:r>
              <a:rPr lang="sk-SK" dirty="0" err="1"/>
              <a:t>Vol</a:t>
            </a:r>
            <a:r>
              <a:rPr lang="sk-SK" dirty="0"/>
              <a:t>. 3107. </a:t>
            </a:r>
            <a:r>
              <a:rPr lang="sk-SK" dirty="0" err="1"/>
              <a:t>Springer</a:t>
            </a:r>
            <a:r>
              <a:rPr lang="sk-SK" dirty="0"/>
              <a:t> </a:t>
            </a:r>
            <a:r>
              <a:rPr lang="sk-SK" dirty="0" err="1"/>
              <a:t>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</a:t>
            </a:r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, 141–156. https://doi.org/10.1007/978-3-540-27799-6_12 </a:t>
            </a:r>
            <a:r>
              <a:rPr lang="sk-SK" dirty="0" err="1"/>
              <a:t>Series</a:t>
            </a:r>
            <a:r>
              <a:rPr lang="sk-SK" dirty="0"/>
              <a:t> Title: </a:t>
            </a:r>
            <a:r>
              <a:rPr lang="sk-SK" dirty="0" err="1"/>
              <a:t>Lecture</a:t>
            </a:r>
            <a:r>
              <a:rPr lang="sk-SK" dirty="0"/>
              <a:t> Notes in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en-US" dirty="0"/>
              <a:t> </a:t>
            </a:r>
          </a:p>
          <a:p>
            <a:r>
              <a:rPr lang="en-US" dirty="0"/>
              <a:t>Sven </a:t>
            </a:r>
            <a:r>
              <a:rPr lang="en-US" dirty="0" err="1"/>
              <a:t>Apel</a:t>
            </a:r>
            <a:r>
              <a:rPr lang="en-US" dirty="0"/>
              <a:t>, Thomas </a:t>
            </a:r>
            <a:r>
              <a:rPr lang="en-US" dirty="0" err="1"/>
              <a:t>Leich</a:t>
            </a:r>
            <a:r>
              <a:rPr lang="en-US" dirty="0"/>
              <a:t>, and Gunter </a:t>
            </a:r>
            <a:r>
              <a:rPr lang="en-US" dirty="0" err="1"/>
              <a:t>Saake</a:t>
            </a:r>
            <a:r>
              <a:rPr lang="en-US" dirty="0"/>
              <a:t>. 2006. Aspectual </a:t>
            </a:r>
            <a:r>
              <a:rPr lang="en-US" dirty="0" err="1"/>
              <a:t>mixin</a:t>
            </a:r>
            <a:r>
              <a:rPr lang="en-US" dirty="0"/>
              <a:t> layers: aspects and features in concert. In Proceedings of the 28th international conference on Software engineering. ACM, Shanghai China, 122–131. https://doi.org/10.1145/ 1134285.1134304</a:t>
            </a:r>
          </a:p>
          <a:p>
            <a:r>
              <a:rPr lang="de-DE" dirty="0"/>
              <a:t>U. Aßmann. 2003. Invasive Software </a:t>
            </a:r>
            <a:r>
              <a:rPr lang="de-DE" dirty="0" err="1"/>
              <a:t>Composition</a:t>
            </a:r>
            <a:r>
              <a:rPr lang="de-DE" dirty="0"/>
              <a:t>. Springer-Verlag, Berlin, Heidelberg</a:t>
            </a:r>
          </a:p>
          <a:p>
            <a:r>
              <a:rPr lang="sk-SK" dirty="0"/>
              <a:t>M.A. </a:t>
            </a:r>
            <a:r>
              <a:rPr lang="sk-SK" dirty="0" err="1"/>
              <a:t>Babar</a:t>
            </a:r>
            <a:r>
              <a:rPr lang="sk-SK" dirty="0"/>
              <a:t>. 2004. </a:t>
            </a:r>
            <a:r>
              <a:rPr lang="sk-SK" dirty="0" err="1"/>
              <a:t>Scenarios</a:t>
            </a:r>
            <a:r>
              <a:rPr lang="sk-SK" dirty="0"/>
              <a:t>, </a:t>
            </a:r>
            <a:r>
              <a:rPr lang="sk-SK" dirty="0" err="1"/>
              <a:t>Quality</a:t>
            </a:r>
            <a:r>
              <a:rPr lang="sk-SK" dirty="0"/>
              <a:t> </a:t>
            </a:r>
            <a:r>
              <a:rPr lang="sk-SK" dirty="0" err="1"/>
              <a:t>Attributes</a:t>
            </a:r>
            <a:r>
              <a:rPr lang="sk-SK" dirty="0"/>
              <a:t>, and </a:t>
            </a:r>
            <a:r>
              <a:rPr lang="sk-SK" dirty="0" err="1"/>
              <a:t>Patterns</a:t>
            </a:r>
            <a:r>
              <a:rPr lang="sk-SK" dirty="0"/>
              <a:t>: </a:t>
            </a:r>
            <a:r>
              <a:rPr lang="sk-SK" dirty="0" err="1"/>
              <a:t>Capturing</a:t>
            </a:r>
            <a:r>
              <a:rPr lang="sk-SK" dirty="0"/>
              <a:t> and </a:t>
            </a:r>
            <a:r>
              <a:rPr lang="sk-SK" dirty="0" err="1"/>
              <a:t>Using</a:t>
            </a:r>
            <a:r>
              <a:rPr lang="sk-SK" dirty="0"/>
              <a:t> </a:t>
            </a:r>
            <a:r>
              <a:rPr lang="sk-SK" dirty="0" err="1"/>
              <a:t>their</a:t>
            </a:r>
            <a:r>
              <a:rPr lang="sk-SK" dirty="0"/>
              <a:t> </a:t>
            </a:r>
            <a:r>
              <a:rPr lang="sk-SK" dirty="0" err="1"/>
              <a:t>Synergistic</a:t>
            </a:r>
            <a:r>
              <a:rPr lang="sk-SK" dirty="0"/>
              <a:t> </a:t>
            </a:r>
            <a:r>
              <a:rPr lang="sk-SK" dirty="0" err="1"/>
              <a:t>Relationships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Architectures</a:t>
            </a:r>
            <a:r>
              <a:rPr lang="sk-SK" dirty="0"/>
              <a:t>. In 11th </a:t>
            </a:r>
            <a:r>
              <a:rPr lang="sk-SK" dirty="0" err="1"/>
              <a:t>Asia-Pacific</a:t>
            </a:r>
            <a:r>
              <a:rPr lang="sk-SK" dirty="0"/>
              <a:t> Software </a:t>
            </a:r>
            <a:r>
              <a:rPr lang="sk-SK" dirty="0" err="1"/>
              <a:t>Engineering</a:t>
            </a:r>
            <a:r>
              <a:rPr lang="sk-SK" dirty="0"/>
              <a:t> </a:t>
            </a:r>
            <a:r>
              <a:rPr lang="sk-SK" dirty="0" err="1"/>
              <a:t>Conference</a:t>
            </a:r>
            <a:r>
              <a:rPr lang="sk-SK" dirty="0"/>
              <a:t>. IEEE, </a:t>
            </a:r>
            <a:r>
              <a:rPr lang="sk-SK" dirty="0" err="1"/>
              <a:t>Busan</a:t>
            </a:r>
            <a:r>
              <a:rPr lang="sk-SK" dirty="0"/>
              <a:t>, </a:t>
            </a:r>
            <a:r>
              <a:rPr lang="sk-SK" dirty="0" err="1"/>
              <a:t>Korea</a:t>
            </a:r>
            <a:r>
              <a:rPr lang="sk-SK" dirty="0"/>
              <a:t>, 574–578. https: //doi.org/10.1109/APSEC.2004.91</a:t>
            </a:r>
            <a:endParaRPr lang="en-US" dirty="0"/>
          </a:p>
          <a:p>
            <a:r>
              <a:rPr lang="en-US" dirty="0"/>
              <a:t>Felix Bachmann and Len Bass. 2001. Managing Variability in Software Architectures. (2001), 7.</a:t>
            </a:r>
          </a:p>
          <a:p>
            <a:r>
              <a:rPr lang="sk-SK" dirty="0"/>
              <a:t>L. </a:t>
            </a:r>
            <a:r>
              <a:rPr lang="sk-SK" dirty="0" err="1"/>
              <a:t>Balzerani</a:t>
            </a:r>
            <a:r>
              <a:rPr lang="sk-SK" dirty="0"/>
              <a:t>, D. </a:t>
            </a:r>
            <a:r>
              <a:rPr lang="sk-SK" dirty="0" err="1"/>
              <a:t>Di</a:t>
            </a:r>
            <a:r>
              <a:rPr lang="sk-SK" dirty="0"/>
              <a:t> </a:t>
            </a:r>
            <a:r>
              <a:rPr lang="sk-SK" dirty="0" err="1"/>
              <a:t>Ruscio</a:t>
            </a:r>
            <a:r>
              <a:rPr lang="sk-SK" dirty="0"/>
              <a:t>, A. </a:t>
            </a:r>
            <a:r>
              <a:rPr lang="sk-SK" dirty="0" err="1"/>
              <a:t>Pierantonio</a:t>
            </a:r>
            <a:r>
              <a:rPr lang="sk-SK" dirty="0"/>
              <a:t>, and G. De </a:t>
            </a:r>
            <a:r>
              <a:rPr lang="sk-SK" dirty="0" err="1"/>
              <a:t>Angelis</a:t>
            </a:r>
            <a:r>
              <a:rPr lang="sk-SK" dirty="0"/>
              <a:t>. 2005. A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architecture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web </a:t>
            </a:r>
            <a:r>
              <a:rPr lang="sk-SK" dirty="0" err="1"/>
              <a:t>applications</a:t>
            </a:r>
            <a:r>
              <a:rPr lang="sk-SK" dirty="0"/>
              <a:t>. In </a:t>
            </a:r>
            <a:r>
              <a:rPr lang="sk-SK" dirty="0" err="1"/>
              <a:t>Proceedings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2005 ACM </a:t>
            </a:r>
            <a:r>
              <a:rPr lang="sk-SK" dirty="0" err="1"/>
              <a:t>symposium</a:t>
            </a:r>
            <a:r>
              <a:rPr lang="sk-SK" dirty="0"/>
              <a:t> on </a:t>
            </a:r>
            <a:r>
              <a:rPr lang="sk-SK" dirty="0" err="1"/>
              <a:t>Applied</a:t>
            </a:r>
            <a:r>
              <a:rPr lang="sk-SK" dirty="0"/>
              <a:t> </a:t>
            </a:r>
            <a:r>
              <a:rPr lang="sk-SK" dirty="0" err="1"/>
              <a:t>computing</a:t>
            </a:r>
            <a:r>
              <a:rPr lang="sk-SK" dirty="0"/>
              <a:t> - SAC ’05. ACM Press, Santa Fe, New </a:t>
            </a:r>
            <a:r>
              <a:rPr lang="sk-SK" dirty="0" err="1"/>
              <a:t>Mexico</a:t>
            </a:r>
            <a:r>
              <a:rPr lang="sk-SK" dirty="0"/>
              <a:t>, 1689. https://doi.org/10.1145/1066677.1067059</a:t>
            </a:r>
          </a:p>
        </p:txBody>
      </p:sp>
    </p:spTree>
    <p:extLst>
      <p:ext uri="{BB962C8B-B14F-4D97-AF65-F5344CB8AC3E}">
        <p14:creationId xmlns:p14="http://schemas.microsoft.com/office/powerpoint/2010/main" val="357011229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obsah 4">
            <a:extLst>
              <a:ext uri="{FF2B5EF4-FFF2-40B4-BE49-F238E27FC236}">
                <a16:creationId xmlns:a16="http://schemas.microsoft.com/office/drawing/2014/main" id="{0AB933D7-2897-301B-4299-B7F268B68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53" y="316878"/>
            <a:ext cx="8596668" cy="654112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Gérald</a:t>
            </a:r>
            <a:r>
              <a:rPr lang="en-US" dirty="0"/>
              <a:t> Barré. 2018. Aspect Oriented Programming in TypeScript. https://www.meziantou.net/aspect-oriented-programmingin-typescript.htm </a:t>
            </a:r>
          </a:p>
          <a:p>
            <a:r>
              <a:rPr lang="en-US" dirty="0"/>
              <a:t>Don </a:t>
            </a:r>
            <a:r>
              <a:rPr lang="en-US" dirty="0" err="1"/>
              <a:t>Batory</a:t>
            </a:r>
            <a:r>
              <a:rPr lang="en-US" dirty="0"/>
              <a:t>, Rich Cardone, and Yannis </a:t>
            </a:r>
            <a:r>
              <a:rPr lang="en-US" dirty="0" err="1"/>
              <a:t>Smaragdakis</a:t>
            </a:r>
            <a:r>
              <a:rPr lang="en-US" dirty="0"/>
              <a:t>. 2000. Object-Oriented Frameworks and Product Lines. In Software Product Lines, Patrick Donohoe (Ed.). Springer US, Boston, MA, 227–247. https://doi.org/10.1007/978-1-4615-4339-8_13 </a:t>
            </a:r>
          </a:p>
          <a:p>
            <a:r>
              <a:rPr lang="sk-SK" dirty="0"/>
              <a:t>Joachim Bayer, Oliver </a:t>
            </a:r>
            <a:r>
              <a:rPr lang="sk-SK" dirty="0" err="1"/>
              <a:t>Flege</a:t>
            </a:r>
            <a:r>
              <a:rPr lang="sk-SK" dirty="0"/>
              <a:t>, and </a:t>
            </a:r>
            <a:r>
              <a:rPr lang="sk-SK" dirty="0" err="1"/>
              <a:t>Cristina</a:t>
            </a:r>
            <a:r>
              <a:rPr lang="sk-SK" dirty="0"/>
              <a:t> </a:t>
            </a:r>
            <a:r>
              <a:rPr lang="sk-SK" dirty="0" err="1"/>
              <a:t>Gacek</a:t>
            </a:r>
            <a:r>
              <a:rPr lang="sk-SK" dirty="0"/>
              <a:t>. 2000. </a:t>
            </a:r>
            <a:r>
              <a:rPr lang="sk-SK" dirty="0" err="1"/>
              <a:t>Creating</a:t>
            </a:r>
            <a:r>
              <a:rPr lang="sk-SK" dirty="0"/>
              <a:t>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Architectures</a:t>
            </a:r>
            <a:r>
              <a:rPr lang="sk-SK" dirty="0"/>
              <a:t>. In Software </a:t>
            </a:r>
            <a:r>
              <a:rPr lang="sk-SK" dirty="0" err="1"/>
              <a:t>Architectures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Families</a:t>
            </a:r>
            <a:r>
              <a:rPr lang="sk-SK" dirty="0"/>
              <a:t>, </a:t>
            </a:r>
            <a:r>
              <a:rPr lang="sk-SK" dirty="0" err="1"/>
              <a:t>Gerhard</a:t>
            </a:r>
            <a:r>
              <a:rPr lang="sk-SK" dirty="0"/>
              <a:t> </a:t>
            </a:r>
            <a:r>
              <a:rPr lang="sk-SK" dirty="0" err="1"/>
              <a:t>Goos</a:t>
            </a:r>
            <a:r>
              <a:rPr lang="sk-SK" dirty="0"/>
              <a:t>, </a:t>
            </a:r>
            <a:r>
              <a:rPr lang="sk-SK" dirty="0" err="1"/>
              <a:t>Juris</a:t>
            </a:r>
            <a:r>
              <a:rPr lang="sk-SK" dirty="0"/>
              <a:t> </a:t>
            </a:r>
            <a:r>
              <a:rPr lang="sk-SK" dirty="0" err="1"/>
              <a:t>Hartmanis</a:t>
            </a:r>
            <a:r>
              <a:rPr lang="sk-SK" dirty="0"/>
              <a:t>, </a:t>
            </a:r>
            <a:r>
              <a:rPr lang="sk-SK" dirty="0" err="1"/>
              <a:t>Jan</a:t>
            </a:r>
            <a:r>
              <a:rPr lang="sk-SK" dirty="0"/>
              <a:t> van </a:t>
            </a:r>
            <a:r>
              <a:rPr lang="sk-SK" dirty="0" err="1"/>
              <a:t>Leeuwen</a:t>
            </a:r>
            <a:r>
              <a:rPr lang="sk-SK" dirty="0"/>
              <a:t>, and Frank van der </a:t>
            </a:r>
            <a:r>
              <a:rPr lang="sk-SK" dirty="0" err="1"/>
              <a:t>Linden</a:t>
            </a:r>
            <a:r>
              <a:rPr lang="sk-SK" dirty="0"/>
              <a:t> (</a:t>
            </a:r>
            <a:r>
              <a:rPr lang="sk-SK" dirty="0" err="1"/>
              <a:t>Eds</a:t>
            </a:r>
            <a:r>
              <a:rPr lang="sk-SK" dirty="0"/>
              <a:t>.). </a:t>
            </a:r>
            <a:r>
              <a:rPr lang="sk-SK" dirty="0" err="1"/>
              <a:t>Vol</a:t>
            </a:r>
            <a:r>
              <a:rPr lang="sk-SK" dirty="0"/>
              <a:t>. 1951. </a:t>
            </a:r>
            <a:r>
              <a:rPr lang="sk-SK" dirty="0" err="1"/>
              <a:t>Springer</a:t>
            </a:r>
            <a:r>
              <a:rPr lang="sk-SK" dirty="0"/>
              <a:t> </a:t>
            </a:r>
            <a:r>
              <a:rPr lang="sk-SK" dirty="0" err="1"/>
              <a:t>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</a:t>
            </a:r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, 210–216. https://doi.org/10.1007/978-3-540-44542-5_23 </a:t>
            </a:r>
            <a:r>
              <a:rPr lang="sk-SK" dirty="0" err="1"/>
              <a:t>Series</a:t>
            </a:r>
            <a:r>
              <a:rPr lang="sk-SK" dirty="0"/>
              <a:t> Title: </a:t>
            </a:r>
            <a:r>
              <a:rPr lang="sk-SK" dirty="0" err="1"/>
              <a:t>Lecture</a:t>
            </a:r>
            <a:r>
              <a:rPr lang="sk-SK" dirty="0"/>
              <a:t> Notes in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sk-SK" dirty="0"/>
              <a:t>.</a:t>
            </a:r>
            <a:endParaRPr lang="en-US" dirty="0"/>
          </a:p>
          <a:p>
            <a:r>
              <a:rPr lang="sk-SK" dirty="0"/>
              <a:t>Ivo </a:t>
            </a:r>
            <a:r>
              <a:rPr lang="sk-SK" dirty="0" err="1"/>
              <a:t>Augusto</a:t>
            </a:r>
            <a:r>
              <a:rPr lang="sk-SK" dirty="0"/>
              <a:t> </a:t>
            </a:r>
            <a:r>
              <a:rPr lang="sk-SK" dirty="0" err="1"/>
              <a:t>Bertoncello</a:t>
            </a:r>
            <a:r>
              <a:rPr lang="sk-SK" dirty="0"/>
              <a:t>, </a:t>
            </a:r>
            <a:r>
              <a:rPr lang="sk-SK" dirty="0" err="1"/>
              <a:t>Marcelo</a:t>
            </a:r>
            <a:r>
              <a:rPr lang="sk-SK" dirty="0"/>
              <a:t> </a:t>
            </a:r>
            <a:r>
              <a:rPr lang="sk-SK" dirty="0" err="1"/>
              <a:t>Oliveira</a:t>
            </a:r>
            <a:r>
              <a:rPr lang="sk-SK" dirty="0"/>
              <a:t> </a:t>
            </a:r>
            <a:r>
              <a:rPr lang="sk-SK" dirty="0" err="1"/>
              <a:t>Dias</a:t>
            </a:r>
            <a:r>
              <a:rPr lang="sk-SK" dirty="0"/>
              <a:t>, </a:t>
            </a:r>
            <a:r>
              <a:rPr lang="sk-SK" dirty="0" err="1"/>
              <a:t>Patrick</a:t>
            </a:r>
            <a:r>
              <a:rPr lang="sk-SK" dirty="0"/>
              <a:t> H. S. </a:t>
            </a:r>
            <a:r>
              <a:rPr lang="sk-SK" dirty="0" err="1"/>
              <a:t>Brito</a:t>
            </a:r>
            <a:r>
              <a:rPr lang="sk-SK" dirty="0"/>
              <a:t>, and Cecília M. F. </a:t>
            </a:r>
            <a:r>
              <a:rPr lang="sk-SK" dirty="0" err="1"/>
              <a:t>Rubira</a:t>
            </a:r>
            <a:r>
              <a:rPr lang="sk-SK" dirty="0"/>
              <a:t>. 2008. </a:t>
            </a:r>
            <a:r>
              <a:rPr lang="sk-SK" dirty="0" err="1"/>
              <a:t>Explicit</a:t>
            </a:r>
            <a:r>
              <a:rPr lang="sk-SK" dirty="0"/>
              <a:t> </a:t>
            </a:r>
            <a:r>
              <a:rPr lang="sk-SK" dirty="0" err="1"/>
              <a:t>exception</a:t>
            </a:r>
            <a:r>
              <a:rPr lang="sk-SK" dirty="0"/>
              <a:t> </a:t>
            </a:r>
            <a:r>
              <a:rPr lang="sk-SK" dirty="0" err="1"/>
              <a:t>handling</a:t>
            </a:r>
            <a:r>
              <a:rPr lang="sk-SK" dirty="0"/>
              <a:t> variability in </a:t>
            </a:r>
            <a:r>
              <a:rPr lang="sk-SK" dirty="0" err="1"/>
              <a:t>component-based</a:t>
            </a:r>
            <a:r>
              <a:rPr lang="sk-SK" dirty="0"/>
              <a:t>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architectures</a:t>
            </a:r>
            <a:r>
              <a:rPr lang="sk-SK" dirty="0"/>
              <a:t>. In </a:t>
            </a:r>
            <a:r>
              <a:rPr lang="sk-SK" dirty="0" err="1"/>
              <a:t>Proceedings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4th </a:t>
            </a:r>
            <a:r>
              <a:rPr lang="sk-SK" dirty="0" err="1"/>
              <a:t>international</a:t>
            </a:r>
            <a:r>
              <a:rPr lang="sk-SK" dirty="0"/>
              <a:t> workshop on </a:t>
            </a:r>
            <a:r>
              <a:rPr lang="sk-SK" dirty="0" err="1"/>
              <a:t>Exception</a:t>
            </a:r>
            <a:r>
              <a:rPr lang="sk-SK" dirty="0"/>
              <a:t> </a:t>
            </a:r>
            <a:r>
              <a:rPr lang="sk-SK" dirty="0" err="1"/>
              <a:t>handling</a:t>
            </a:r>
            <a:r>
              <a:rPr lang="sk-SK" dirty="0"/>
              <a:t> - WEH ’08. ACM Press, Atlanta, Georgia, 47–54. </a:t>
            </a:r>
            <a:r>
              <a:rPr lang="sk-SK" dirty="0">
                <a:hlinkClick r:id="rId2"/>
              </a:rPr>
              <a:t>https://doi.org/10.1145/1454268.1454275</a:t>
            </a:r>
            <a:endParaRPr lang="en-US" dirty="0"/>
          </a:p>
          <a:p>
            <a:r>
              <a:rPr lang="sk-SK" dirty="0" err="1"/>
              <a:t>Vinicius</a:t>
            </a:r>
            <a:r>
              <a:rPr lang="sk-SK" dirty="0"/>
              <a:t> </a:t>
            </a:r>
            <a:r>
              <a:rPr lang="sk-SK" dirty="0" err="1"/>
              <a:t>Bischoff</a:t>
            </a:r>
            <a:r>
              <a:rPr lang="sk-SK" dirty="0"/>
              <a:t>, </a:t>
            </a:r>
            <a:r>
              <a:rPr lang="sk-SK" dirty="0" err="1"/>
              <a:t>Kleinner</a:t>
            </a:r>
            <a:r>
              <a:rPr lang="sk-SK" dirty="0"/>
              <a:t> </a:t>
            </a:r>
            <a:r>
              <a:rPr lang="sk-SK" dirty="0" err="1"/>
              <a:t>Farias</a:t>
            </a:r>
            <a:r>
              <a:rPr lang="sk-SK" dirty="0"/>
              <a:t>, </a:t>
            </a:r>
            <a:r>
              <a:rPr lang="sk-SK" dirty="0" err="1"/>
              <a:t>Lucian</a:t>
            </a:r>
            <a:r>
              <a:rPr lang="sk-SK" dirty="0"/>
              <a:t> José </a:t>
            </a:r>
            <a:r>
              <a:rPr lang="sk-SK" dirty="0" err="1"/>
              <a:t>Gonçales</a:t>
            </a:r>
            <a:r>
              <a:rPr lang="sk-SK" dirty="0"/>
              <a:t>, and </a:t>
            </a:r>
            <a:r>
              <a:rPr lang="sk-SK" dirty="0" err="1"/>
              <a:t>Jorge</a:t>
            </a:r>
            <a:r>
              <a:rPr lang="sk-SK" dirty="0"/>
              <a:t> Luis </a:t>
            </a:r>
            <a:r>
              <a:rPr lang="sk-SK" dirty="0" err="1"/>
              <a:t>Victória</a:t>
            </a:r>
            <a:r>
              <a:rPr lang="sk-SK" dirty="0"/>
              <a:t> </a:t>
            </a:r>
            <a:r>
              <a:rPr lang="sk-SK" dirty="0" err="1"/>
              <a:t>Barbosa</a:t>
            </a:r>
            <a:r>
              <a:rPr lang="sk-SK" dirty="0"/>
              <a:t>. 2019. </a:t>
            </a:r>
            <a:r>
              <a:rPr lang="sk-SK" dirty="0" err="1"/>
              <a:t>Integration</a:t>
            </a:r>
            <a:r>
              <a:rPr lang="sk-SK" dirty="0"/>
              <a:t> of feature </a:t>
            </a:r>
            <a:r>
              <a:rPr lang="sk-SK" dirty="0" err="1"/>
              <a:t>models</a:t>
            </a:r>
            <a:r>
              <a:rPr lang="sk-SK" dirty="0"/>
              <a:t>: A </a:t>
            </a:r>
            <a:r>
              <a:rPr lang="sk-SK" dirty="0" err="1"/>
              <a:t>systematic</a:t>
            </a:r>
            <a:r>
              <a:rPr lang="sk-SK" dirty="0"/>
              <a:t> </a:t>
            </a:r>
            <a:r>
              <a:rPr lang="sk-SK" dirty="0" err="1"/>
              <a:t>mapping</a:t>
            </a:r>
            <a:r>
              <a:rPr lang="sk-SK" dirty="0"/>
              <a:t> study. </a:t>
            </a:r>
            <a:r>
              <a:rPr lang="sk-SK" dirty="0" err="1"/>
              <a:t>Information</a:t>
            </a:r>
            <a:r>
              <a:rPr lang="sk-SK" dirty="0"/>
              <a:t> and Software </a:t>
            </a:r>
            <a:r>
              <a:rPr lang="sk-SK" dirty="0" err="1"/>
              <a:t>Technology</a:t>
            </a:r>
            <a:r>
              <a:rPr lang="sk-SK" dirty="0"/>
              <a:t> 105 (</a:t>
            </a:r>
            <a:r>
              <a:rPr lang="sk-SK" dirty="0" err="1"/>
              <a:t>Jan</a:t>
            </a:r>
            <a:r>
              <a:rPr lang="sk-SK" dirty="0"/>
              <a:t>. 2019), 209–225. </a:t>
            </a:r>
            <a:r>
              <a:rPr lang="sk-SK" dirty="0">
                <a:hlinkClick r:id="rId3"/>
              </a:rPr>
              <a:t>https://doi.org/10. 1016/j.infsof.2018.08.016</a:t>
            </a:r>
            <a:endParaRPr lang="en-US" dirty="0"/>
          </a:p>
          <a:p>
            <a:r>
              <a:rPr lang="en-US" dirty="0"/>
              <a:t>Lynne Blair and Jianxiong Pang. 2003. Aspect-Oriented Solutions to Feature Interaction Concerns using AspectJ. (2003), 17.</a:t>
            </a:r>
          </a:p>
          <a:p>
            <a:r>
              <a:rPr lang="en-US" dirty="0"/>
              <a:t>Jan Bosch. 2000. Design &amp; Use of Software Architectures—Adopting and Evolving a Product Line Approach.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3677784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obsah 4">
            <a:extLst>
              <a:ext uri="{FF2B5EF4-FFF2-40B4-BE49-F238E27FC236}">
                <a16:creationId xmlns:a16="http://schemas.microsoft.com/office/drawing/2014/main" id="{A27DA676-5416-05C6-04E8-801A45DA6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53" y="316878"/>
            <a:ext cx="8596668" cy="6541122"/>
          </a:xfrm>
        </p:spPr>
        <p:txBody>
          <a:bodyPr>
            <a:normAutofit fontScale="85000" lnSpcReduction="20000"/>
          </a:bodyPr>
          <a:lstStyle/>
          <a:p>
            <a:r>
              <a:rPr lang="sk-SK" dirty="0" err="1"/>
              <a:t>Jan</a:t>
            </a:r>
            <a:r>
              <a:rPr lang="sk-SK" dirty="0"/>
              <a:t> Bosch, </a:t>
            </a:r>
            <a:r>
              <a:rPr lang="sk-SK" dirty="0" err="1"/>
              <a:t>Gert</a:t>
            </a:r>
            <a:r>
              <a:rPr lang="sk-SK" dirty="0"/>
              <a:t> </a:t>
            </a:r>
            <a:r>
              <a:rPr lang="sk-SK" dirty="0" err="1"/>
              <a:t>Florijn</a:t>
            </a:r>
            <a:r>
              <a:rPr lang="sk-SK" dirty="0"/>
              <a:t>, </a:t>
            </a:r>
            <a:r>
              <a:rPr lang="sk-SK" dirty="0" err="1"/>
              <a:t>Danny</a:t>
            </a:r>
            <a:r>
              <a:rPr lang="sk-SK" dirty="0"/>
              <a:t> </a:t>
            </a:r>
            <a:r>
              <a:rPr lang="sk-SK" dirty="0" err="1"/>
              <a:t>Greefhorst</a:t>
            </a:r>
            <a:r>
              <a:rPr lang="sk-SK" dirty="0"/>
              <a:t>, </a:t>
            </a:r>
            <a:r>
              <a:rPr lang="sk-SK" dirty="0" err="1"/>
              <a:t>Juha</a:t>
            </a:r>
            <a:r>
              <a:rPr lang="sk-SK" dirty="0"/>
              <a:t> </a:t>
            </a:r>
            <a:r>
              <a:rPr lang="sk-SK" dirty="0" err="1"/>
              <a:t>Kuusela</a:t>
            </a:r>
            <a:r>
              <a:rPr lang="sk-SK" dirty="0"/>
              <a:t>, J. </a:t>
            </a:r>
            <a:r>
              <a:rPr lang="sk-SK" dirty="0" err="1"/>
              <a:t>Henk</a:t>
            </a:r>
            <a:r>
              <a:rPr lang="sk-SK" dirty="0"/>
              <a:t> </a:t>
            </a:r>
            <a:r>
              <a:rPr lang="sk-SK" dirty="0" err="1"/>
              <a:t>Obbink</a:t>
            </a:r>
            <a:r>
              <a:rPr lang="sk-SK" dirty="0"/>
              <a:t>, and Klaus </a:t>
            </a:r>
            <a:r>
              <a:rPr lang="sk-SK" dirty="0" err="1"/>
              <a:t>Pohl</a:t>
            </a:r>
            <a:r>
              <a:rPr lang="sk-SK" dirty="0"/>
              <a:t>. 2002. Variability </a:t>
            </a:r>
            <a:r>
              <a:rPr lang="sk-SK" dirty="0" err="1"/>
              <a:t>Issues</a:t>
            </a:r>
            <a:r>
              <a:rPr lang="sk-SK" dirty="0"/>
              <a:t> in Software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Lines</a:t>
            </a:r>
            <a:r>
              <a:rPr lang="sk-SK" dirty="0"/>
              <a:t>. In Software </a:t>
            </a:r>
            <a:r>
              <a:rPr lang="sk-SK" dirty="0" err="1"/>
              <a:t>Product-Family</a:t>
            </a:r>
            <a:r>
              <a:rPr lang="sk-SK" dirty="0"/>
              <a:t> </a:t>
            </a:r>
            <a:r>
              <a:rPr lang="sk-SK" dirty="0" err="1"/>
              <a:t>Engineering</a:t>
            </a:r>
            <a:r>
              <a:rPr lang="sk-SK" dirty="0"/>
              <a:t>, </a:t>
            </a:r>
            <a:r>
              <a:rPr lang="sk-SK" dirty="0" err="1"/>
              <a:t>Gerhard</a:t>
            </a:r>
            <a:r>
              <a:rPr lang="sk-SK" dirty="0"/>
              <a:t> </a:t>
            </a:r>
            <a:r>
              <a:rPr lang="sk-SK" dirty="0" err="1"/>
              <a:t>Goos</a:t>
            </a:r>
            <a:r>
              <a:rPr lang="sk-SK" dirty="0"/>
              <a:t>, </a:t>
            </a:r>
            <a:r>
              <a:rPr lang="sk-SK" dirty="0" err="1"/>
              <a:t>Juris</a:t>
            </a:r>
            <a:r>
              <a:rPr lang="sk-SK" dirty="0"/>
              <a:t> </a:t>
            </a:r>
            <a:r>
              <a:rPr lang="sk-SK" dirty="0" err="1"/>
              <a:t>Hartmanis</a:t>
            </a:r>
            <a:r>
              <a:rPr lang="sk-SK" dirty="0"/>
              <a:t>, </a:t>
            </a:r>
            <a:r>
              <a:rPr lang="sk-SK" dirty="0" err="1"/>
              <a:t>Jan</a:t>
            </a:r>
            <a:r>
              <a:rPr lang="sk-SK" dirty="0"/>
              <a:t> van </a:t>
            </a:r>
            <a:r>
              <a:rPr lang="sk-SK" dirty="0" err="1"/>
              <a:t>Leeuwen</a:t>
            </a:r>
            <a:r>
              <a:rPr lang="sk-SK" dirty="0"/>
              <a:t>, and Frank van der </a:t>
            </a:r>
            <a:r>
              <a:rPr lang="sk-SK" dirty="0" err="1"/>
              <a:t>Linden</a:t>
            </a:r>
            <a:r>
              <a:rPr lang="sk-SK" dirty="0"/>
              <a:t> (</a:t>
            </a:r>
            <a:r>
              <a:rPr lang="sk-SK" dirty="0" err="1"/>
              <a:t>Eds</a:t>
            </a:r>
            <a:r>
              <a:rPr lang="sk-SK" dirty="0"/>
              <a:t>.). </a:t>
            </a:r>
            <a:r>
              <a:rPr lang="sk-SK" dirty="0" err="1"/>
              <a:t>Vol</a:t>
            </a:r>
            <a:r>
              <a:rPr lang="sk-SK" dirty="0"/>
              <a:t>. 2290. </a:t>
            </a:r>
            <a:r>
              <a:rPr lang="sk-SK" dirty="0" err="1"/>
              <a:t>Springer</a:t>
            </a:r>
            <a:r>
              <a:rPr lang="sk-SK" dirty="0"/>
              <a:t> </a:t>
            </a:r>
            <a:r>
              <a:rPr lang="sk-SK" dirty="0" err="1"/>
              <a:t>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</a:t>
            </a:r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, 13–21. </a:t>
            </a:r>
            <a:r>
              <a:rPr lang="sk-SK" dirty="0">
                <a:hlinkClick r:id="rId2"/>
              </a:rPr>
              <a:t>https://doi.org/10.1007/3-540-</a:t>
            </a:r>
            <a:r>
              <a:rPr lang="sk-SK" dirty="0"/>
              <a:t>47833-7_3 </a:t>
            </a:r>
            <a:r>
              <a:rPr lang="sk-SK" dirty="0" err="1"/>
              <a:t>Series</a:t>
            </a:r>
            <a:r>
              <a:rPr lang="sk-SK" dirty="0"/>
              <a:t> Title: </a:t>
            </a:r>
            <a:r>
              <a:rPr lang="sk-SK" dirty="0" err="1"/>
              <a:t>Lecture</a:t>
            </a:r>
            <a:r>
              <a:rPr lang="sk-SK" dirty="0"/>
              <a:t> Notes in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en-US" dirty="0"/>
              <a:t> </a:t>
            </a:r>
          </a:p>
          <a:p>
            <a:r>
              <a:rPr lang="en-US" dirty="0"/>
              <a:t>Jonathan Cardoso. 2021. How To Use Decorators in TypeScript. </a:t>
            </a:r>
            <a:r>
              <a:rPr lang="en-US" dirty="0">
                <a:hlinkClick r:id="rId3"/>
              </a:rPr>
              <a:t>https://www.digitalocean.com/community/tutorials/howto-use-decorators-in-typescript</a:t>
            </a:r>
            <a:endParaRPr lang="en-US" dirty="0"/>
          </a:p>
          <a:p>
            <a:r>
              <a:rPr lang="sk-SK" dirty="0" err="1"/>
              <a:t>João</a:t>
            </a:r>
            <a:r>
              <a:rPr lang="sk-SK" dirty="0"/>
              <a:t> M.P. </a:t>
            </a:r>
            <a:r>
              <a:rPr lang="sk-SK" dirty="0" err="1"/>
              <a:t>Cardoso</a:t>
            </a:r>
            <a:r>
              <a:rPr lang="sk-SK" dirty="0"/>
              <a:t>, </a:t>
            </a:r>
            <a:r>
              <a:rPr lang="sk-SK" dirty="0" err="1"/>
              <a:t>Tiago</a:t>
            </a:r>
            <a:r>
              <a:rPr lang="sk-SK" dirty="0"/>
              <a:t> </a:t>
            </a:r>
            <a:r>
              <a:rPr lang="sk-SK" dirty="0" err="1"/>
              <a:t>Carvalho</a:t>
            </a:r>
            <a:r>
              <a:rPr lang="sk-SK" dirty="0"/>
              <a:t>, José G.F. </a:t>
            </a:r>
            <a:r>
              <a:rPr lang="sk-SK" dirty="0" err="1"/>
              <a:t>Coutinho</a:t>
            </a:r>
            <a:r>
              <a:rPr lang="sk-SK" dirty="0"/>
              <a:t>, </a:t>
            </a:r>
            <a:r>
              <a:rPr lang="sk-SK" dirty="0" err="1"/>
              <a:t>Wayne</a:t>
            </a:r>
            <a:r>
              <a:rPr lang="sk-SK" dirty="0"/>
              <a:t> Luk, </a:t>
            </a:r>
            <a:r>
              <a:rPr lang="sk-SK" dirty="0" err="1"/>
              <a:t>Ricardo</a:t>
            </a:r>
            <a:r>
              <a:rPr lang="sk-SK" dirty="0"/>
              <a:t> </a:t>
            </a:r>
            <a:r>
              <a:rPr lang="sk-SK" dirty="0" err="1"/>
              <a:t>Nobre</a:t>
            </a:r>
            <a:r>
              <a:rPr lang="sk-SK" dirty="0"/>
              <a:t>, Pedro </a:t>
            </a:r>
            <a:r>
              <a:rPr lang="sk-SK" dirty="0" err="1"/>
              <a:t>Diniz</a:t>
            </a:r>
            <a:r>
              <a:rPr lang="sk-SK" dirty="0"/>
              <a:t>, and Zlatko Petrov. 2012. LARA: </a:t>
            </a:r>
            <a:r>
              <a:rPr lang="sk-SK" dirty="0" err="1"/>
              <a:t>an</a:t>
            </a:r>
            <a:r>
              <a:rPr lang="sk-SK" dirty="0"/>
              <a:t> </a:t>
            </a:r>
            <a:r>
              <a:rPr lang="sk-SK" dirty="0" err="1"/>
              <a:t>aspect-oriented</a:t>
            </a:r>
            <a:r>
              <a:rPr lang="sk-SK" dirty="0"/>
              <a:t> </a:t>
            </a:r>
            <a:r>
              <a:rPr lang="sk-SK" dirty="0" err="1"/>
              <a:t>programming</a:t>
            </a:r>
            <a:r>
              <a:rPr lang="sk-SK" dirty="0"/>
              <a:t> </a:t>
            </a:r>
            <a:r>
              <a:rPr lang="sk-SK" dirty="0" err="1"/>
              <a:t>language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embedded</a:t>
            </a:r>
            <a:r>
              <a:rPr lang="sk-SK" dirty="0"/>
              <a:t> </a:t>
            </a:r>
            <a:r>
              <a:rPr lang="sk-SK" dirty="0" err="1"/>
              <a:t>systems</a:t>
            </a:r>
            <a:r>
              <a:rPr lang="sk-SK" dirty="0"/>
              <a:t>. In </a:t>
            </a:r>
            <a:r>
              <a:rPr lang="sk-SK" dirty="0" err="1"/>
              <a:t>Proceedings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11th </a:t>
            </a:r>
            <a:r>
              <a:rPr lang="sk-SK" dirty="0" err="1"/>
              <a:t>annual</a:t>
            </a:r>
            <a:r>
              <a:rPr lang="sk-SK" dirty="0"/>
              <a:t> </a:t>
            </a:r>
            <a:r>
              <a:rPr lang="sk-SK" dirty="0" err="1"/>
              <a:t>international</a:t>
            </a:r>
            <a:r>
              <a:rPr lang="sk-SK" dirty="0"/>
              <a:t> </a:t>
            </a:r>
            <a:r>
              <a:rPr lang="sk-SK" dirty="0" err="1"/>
              <a:t>conference</a:t>
            </a:r>
            <a:r>
              <a:rPr lang="sk-SK" dirty="0"/>
              <a:t> on </a:t>
            </a:r>
            <a:r>
              <a:rPr lang="sk-SK" dirty="0" err="1"/>
              <a:t>Aspect-oriented</a:t>
            </a:r>
            <a:r>
              <a:rPr lang="sk-SK" dirty="0"/>
              <a:t> Software </a:t>
            </a:r>
            <a:r>
              <a:rPr lang="sk-SK" dirty="0" err="1"/>
              <a:t>Development</a:t>
            </a:r>
            <a:r>
              <a:rPr lang="sk-SK" dirty="0"/>
              <a:t> - AOSD ’12. ACM Press, </a:t>
            </a:r>
            <a:r>
              <a:rPr lang="sk-SK" dirty="0" err="1"/>
              <a:t>Potsdam</a:t>
            </a:r>
            <a:r>
              <a:rPr lang="sk-SK" dirty="0"/>
              <a:t>, </a:t>
            </a:r>
            <a:r>
              <a:rPr lang="sk-SK" dirty="0" err="1"/>
              <a:t>Germany</a:t>
            </a:r>
            <a:r>
              <a:rPr lang="sk-SK" dirty="0"/>
              <a:t>, 179. https://doi.org/10.1145/2162049.2162071 </a:t>
            </a:r>
            <a:endParaRPr lang="en-US" dirty="0"/>
          </a:p>
          <a:p>
            <a:r>
              <a:rPr lang="en-US" dirty="0"/>
              <a:t>Adrian </a:t>
            </a:r>
            <a:r>
              <a:rPr lang="en-US" dirty="0" err="1"/>
              <a:t>Colyer</a:t>
            </a:r>
            <a:r>
              <a:rPr lang="en-US" dirty="0"/>
              <a:t>, </a:t>
            </a:r>
            <a:r>
              <a:rPr lang="en-US" dirty="0" err="1"/>
              <a:t>Awais</a:t>
            </a:r>
            <a:r>
              <a:rPr lang="en-US" dirty="0"/>
              <a:t> Rashid, and Gordon Blair. 2004. On the Separation of Concerns in Program Families. (2004), 11</a:t>
            </a:r>
          </a:p>
          <a:p>
            <a:r>
              <a:rPr lang="sk-SK" dirty="0" err="1"/>
              <a:t>Tung</a:t>
            </a:r>
            <a:r>
              <a:rPr lang="sk-SK" dirty="0"/>
              <a:t> M. </a:t>
            </a:r>
            <a:r>
              <a:rPr lang="sk-SK" dirty="0" err="1"/>
              <a:t>Dao</a:t>
            </a:r>
            <a:r>
              <a:rPr lang="sk-SK" dirty="0"/>
              <a:t> and </a:t>
            </a:r>
            <a:r>
              <a:rPr lang="sk-SK" dirty="0" err="1"/>
              <a:t>Kyo</a:t>
            </a:r>
            <a:r>
              <a:rPr lang="sk-SK" dirty="0"/>
              <a:t> C. </a:t>
            </a:r>
            <a:r>
              <a:rPr lang="sk-SK" dirty="0" err="1"/>
              <a:t>Kang</a:t>
            </a:r>
            <a:r>
              <a:rPr lang="sk-SK" dirty="0"/>
              <a:t>. 2010. </a:t>
            </a:r>
            <a:r>
              <a:rPr lang="sk-SK" dirty="0" err="1"/>
              <a:t>Mapping</a:t>
            </a:r>
            <a:r>
              <a:rPr lang="sk-SK" dirty="0"/>
              <a:t> </a:t>
            </a:r>
            <a:r>
              <a:rPr lang="sk-SK" dirty="0" err="1"/>
              <a:t>Features</a:t>
            </a:r>
            <a:r>
              <a:rPr lang="sk-SK" dirty="0"/>
              <a:t> to </a:t>
            </a:r>
            <a:r>
              <a:rPr lang="sk-SK" dirty="0" err="1"/>
              <a:t>Reusable</a:t>
            </a:r>
            <a:r>
              <a:rPr lang="sk-SK" dirty="0"/>
              <a:t> </a:t>
            </a:r>
            <a:r>
              <a:rPr lang="sk-SK" dirty="0" err="1"/>
              <a:t>Components</a:t>
            </a:r>
            <a:r>
              <a:rPr lang="sk-SK" dirty="0"/>
              <a:t>: A </a:t>
            </a:r>
            <a:r>
              <a:rPr lang="sk-SK" dirty="0" err="1"/>
              <a:t>Problem</a:t>
            </a:r>
            <a:r>
              <a:rPr lang="sk-SK" dirty="0"/>
              <a:t> </a:t>
            </a:r>
            <a:r>
              <a:rPr lang="sk-SK" dirty="0" err="1"/>
              <a:t>Frames-Based</a:t>
            </a:r>
            <a:r>
              <a:rPr lang="sk-SK" dirty="0"/>
              <a:t> </a:t>
            </a:r>
            <a:r>
              <a:rPr lang="sk-SK" dirty="0" err="1"/>
              <a:t>Approach</a:t>
            </a:r>
            <a:r>
              <a:rPr lang="sk-SK" dirty="0"/>
              <a:t>. In Software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Lines</a:t>
            </a:r>
            <a:r>
              <a:rPr lang="sk-SK" dirty="0"/>
              <a:t>: </a:t>
            </a:r>
            <a:r>
              <a:rPr lang="sk-SK" dirty="0" err="1"/>
              <a:t>Going</a:t>
            </a:r>
            <a:r>
              <a:rPr lang="sk-SK" dirty="0"/>
              <a:t> </a:t>
            </a:r>
            <a:r>
              <a:rPr lang="sk-SK" dirty="0" err="1"/>
              <a:t>Beyond</a:t>
            </a:r>
            <a:r>
              <a:rPr lang="sk-SK" dirty="0"/>
              <a:t>, David </a:t>
            </a:r>
            <a:r>
              <a:rPr lang="sk-SK" dirty="0" err="1"/>
              <a:t>Hutchison</a:t>
            </a:r>
            <a:r>
              <a:rPr lang="sk-SK" dirty="0"/>
              <a:t>, </a:t>
            </a:r>
            <a:r>
              <a:rPr lang="sk-SK" dirty="0" err="1"/>
              <a:t>Takeo</a:t>
            </a:r>
            <a:r>
              <a:rPr lang="sk-SK" dirty="0"/>
              <a:t> Kanade, </a:t>
            </a:r>
            <a:r>
              <a:rPr lang="sk-SK" dirty="0" err="1"/>
              <a:t>Josef</a:t>
            </a:r>
            <a:r>
              <a:rPr lang="sk-SK" dirty="0"/>
              <a:t> </a:t>
            </a:r>
            <a:r>
              <a:rPr lang="sk-SK" dirty="0" err="1"/>
              <a:t>Kittler</a:t>
            </a:r>
            <a:r>
              <a:rPr lang="sk-SK" dirty="0"/>
              <a:t>, </a:t>
            </a:r>
            <a:r>
              <a:rPr lang="sk-SK" dirty="0" err="1"/>
              <a:t>Jon</a:t>
            </a:r>
            <a:r>
              <a:rPr lang="sk-SK" dirty="0"/>
              <a:t> M. </a:t>
            </a:r>
            <a:r>
              <a:rPr lang="sk-SK" dirty="0" err="1"/>
              <a:t>Kleinberg</a:t>
            </a:r>
            <a:r>
              <a:rPr lang="sk-SK" dirty="0"/>
              <a:t>, </a:t>
            </a:r>
            <a:r>
              <a:rPr lang="sk-SK" dirty="0" err="1"/>
              <a:t>Friedemann</a:t>
            </a:r>
            <a:r>
              <a:rPr lang="sk-SK" dirty="0"/>
              <a:t> </a:t>
            </a:r>
            <a:r>
              <a:rPr lang="sk-SK" dirty="0" err="1"/>
              <a:t>Mattern</a:t>
            </a:r>
            <a:r>
              <a:rPr lang="sk-SK" dirty="0"/>
              <a:t>, John C. </a:t>
            </a:r>
            <a:r>
              <a:rPr lang="sk-SK" dirty="0" err="1"/>
              <a:t>Mitchell</a:t>
            </a:r>
            <a:r>
              <a:rPr lang="sk-SK" dirty="0"/>
              <a:t>, </a:t>
            </a:r>
            <a:r>
              <a:rPr lang="sk-SK" dirty="0" err="1"/>
              <a:t>Moni</a:t>
            </a:r>
            <a:r>
              <a:rPr lang="sk-SK" dirty="0"/>
              <a:t> Naor, </a:t>
            </a:r>
            <a:r>
              <a:rPr lang="sk-SK" dirty="0" err="1"/>
              <a:t>Oscar</a:t>
            </a:r>
            <a:r>
              <a:rPr lang="sk-SK" dirty="0"/>
              <a:t> </a:t>
            </a:r>
            <a:r>
              <a:rPr lang="sk-SK" dirty="0" err="1"/>
              <a:t>Nierstrasz</a:t>
            </a:r>
            <a:r>
              <a:rPr lang="sk-SK" dirty="0"/>
              <a:t>, C. Pandu </a:t>
            </a:r>
            <a:r>
              <a:rPr lang="sk-SK" dirty="0" err="1"/>
              <a:t>Rangan</a:t>
            </a:r>
            <a:r>
              <a:rPr lang="sk-SK" dirty="0"/>
              <a:t>, </a:t>
            </a:r>
            <a:r>
              <a:rPr lang="sk-SK" dirty="0" err="1"/>
              <a:t>Bernhard</a:t>
            </a:r>
            <a:r>
              <a:rPr lang="sk-SK" dirty="0"/>
              <a:t> </a:t>
            </a:r>
            <a:r>
              <a:rPr lang="sk-SK" dirty="0" err="1"/>
              <a:t>Steffen</a:t>
            </a:r>
            <a:r>
              <a:rPr lang="sk-SK" dirty="0"/>
              <a:t>, </a:t>
            </a:r>
            <a:r>
              <a:rPr lang="sk-SK" dirty="0" err="1"/>
              <a:t>Madhu</a:t>
            </a:r>
            <a:r>
              <a:rPr lang="sk-SK" dirty="0"/>
              <a:t> </a:t>
            </a:r>
            <a:r>
              <a:rPr lang="sk-SK" dirty="0" err="1"/>
              <a:t>Sudan</a:t>
            </a:r>
            <a:r>
              <a:rPr lang="sk-SK" dirty="0"/>
              <a:t>, </a:t>
            </a:r>
            <a:r>
              <a:rPr lang="sk-SK" dirty="0" err="1"/>
              <a:t>Demetri</a:t>
            </a:r>
            <a:r>
              <a:rPr lang="sk-SK" dirty="0"/>
              <a:t> </a:t>
            </a:r>
            <a:r>
              <a:rPr lang="sk-SK" dirty="0" err="1"/>
              <a:t>Terzopoulos</a:t>
            </a:r>
            <a:r>
              <a:rPr lang="sk-SK" dirty="0"/>
              <a:t>, </a:t>
            </a:r>
            <a:r>
              <a:rPr lang="sk-SK" dirty="0" err="1"/>
              <a:t>Doug</a:t>
            </a:r>
            <a:r>
              <a:rPr lang="sk-SK" dirty="0"/>
              <a:t> </a:t>
            </a:r>
            <a:r>
              <a:rPr lang="sk-SK" dirty="0" err="1"/>
              <a:t>Tygar</a:t>
            </a:r>
            <a:r>
              <a:rPr lang="sk-SK" dirty="0"/>
              <a:t>, </a:t>
            </a:r>
            <a:r>
              <a:rPr lang="sk-SK" dirty="0" err="1"/>
              <a:t>Moshe</a:t>
            </a:r>
            <a:r>
              <a:rPr lang="sk-SK" dirty="0"/>
              <a:t> Y. </a:t>
            </a:r>
            <a:r>
              <a:rPr lang="sk-SK" dirty="0" err="1"/>
              <a:t>Vardi</a:t>
            </a:r>
            <a:r>
              <a:rPr lang="sk-SK" dirty="0"/>
              <a:t>, </a:t>
            </a:r>
            <a:r>
              <a:rPr lang="sk-SK" dirty="0" err="1"/>
              <a:t>Gerhard</a:t>
            </a:r>
            <a:r>
              <a:rPr lang="sk-SK" dirty="0"/>
              <a:t> </a:t>
            </a:r>
            <a:r>
              <a:rPr lang="sk-SK" dirty="0" err="1"/>
              <a:t>Weikum</a:t>
            </a:r>
            <a:r>
              <a:rPr lang="sk-SK" dirty="0"/>
              <a:t>, </a:t>
            </a:r>
            <a:r>
              <a:rPr lang="sk-SK" dirty="0" err="1"/>
              <a:t>Jan</a:t>
            </a:r>
            <a:r>
              <a:rPr lang="sk-SK" dirty="0"/>
              <a:t> Bosch, and </a:t>
            </a:r>
            <a:r>
              <a:rPr lang="sk-SK" dirty="0" err="1"/>
              <a:t>Jaejoon</a:t>
            </a:r>
            <a:r>
              <a:rPr lang="sk-SK" dirty="0"/>
              <a:t> </a:t>
            </a:r>
            <a:r>
              <a:rPr lang="sk-SK" dirty="0" err="1"/>
              <a:t>Lee</a:t>
            </a:r>
            <a:r>
              <a:rPr lang="sk-SK" dirty="0"/>
              <a:t> (</a:t>
            </a:r>
            <a:r>
              <a:rPr lang="sk-SK" dirty="0" err="1"/>
              <a:t>Eds</a:t>
            </a:r>
            <a:r>
              <a:rPr lang="sk-SK" dirty="0"/>
              <a:t>.). </a:t>
            </a:r>
            <a:r>
              <a:rPr lang="sk-SK" dirty="0" err="1"/>
              <a:t>Vol</a:t>
            </a:r>
            <a:r>
              <a:rPr lang="sk-SK" dirty="0"/>
              <a:t>. 6287. </a:t>
            </a:r>
            <a:r>
              <a:rPr lang="sk-SK" dirty="0" err="1"/>
              <a:t>Springer</a:t>
            </a:r>
            <a:r>
              <a:rPr lang="sk-SK" dirty="0"/>
              <a:t> </a:t>
            </a:r>
            <a:r>
              <a:rPr lang="sk-SK" dirty="0" err="1"/>
              <a:t>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</a:t>
            </a:r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, 377–392. https://doi.org/10.1007/978-3-642-15579-6_26 </a:t>
            </a:r>
            <a:r>
              <a:rPr lang="sk-SK" dirty="0" err="1"/>
              <a:t>Series</a:t>
            </a:r>
            <a:r>
              <a:rPr lang="sk-SK" dirty="0"/>
              <a:t> Title: </a:t>
            </a:r>
            <a:r>
              <a:rPr lang="sk-SK" dirty="0" err="1"/>
              <a:t>Lecture</a:t>
            </a:r>
            <a:r>
              <a:rPr lang="sk-SK" dirty="0"/>
              <a:t> Notes in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sk-SK" dirty="0"/>
              <a:t>. </a:t>
            </a:r>
            <a:endParaRPr lang="en-US" dirty="0"/>
          </a:p>
          <a:p>
            <a:r>
              <a:rPr lang="sk-SK" dirty="0" err="1"/>
              <a:t>Ebru</a:t>
            </a:r>
            <a:r>
              <a:rPr lang="sk-SK" dirty="0"/>
              <a:t> </a:t>
            </a:r>
            <a:r>
              <a:rPr lang="sk-SK" dirty="0" err="1"/>
              <a:t>Dincel</a:t>
            </a:r>
            <a:r>
              <a:rPr lang="sk-SK" dirty="0"/>
              <a:t>, </a:t>
            </a:r>
            <a:r>
              <a:rPr lang="sk-SK" dirty="0" err="1"/>
              <a:t>Nenad</a:t>
            </a:r>
            <a:r>
              <a:rPr lang="sk-SK" dirty="0"/>
              <a:t> </a:t>
            </a:r>
            <a:r>
              <a:rPr lang="sk-SK" dirty="0" err="1"/>
              <a:t>Medvidovic</a:t>
            </a:r>
            <a:r>
              <a:rPr lang="sk-SK" dirty="0"/>
              <a:t>, and </a:t>
            </a:r>
            <a:r>
              <a:rPr lang="sk-SK" dirty="0" err="1"/>
              <a:t>André</a:t>
            </a:r>
            <a:r>
              <a:rPr lang="sk-SK" dirty="0"/>
              <a:t> van der </a:t>
            </a:r>
            <a:r>
              <a:rPr lang="sk-SK" dirty="0" err="1"/>
              <a:t>Hoek</a:t>
            </a:r>
            <a:r>
              <a:rPr lang="sk-SK" dirty="0"/>
              <a:t>. 2002. </a:t>
            </a:r>
            <a:r>
              <a:rPr lang="sk-SK" dirty="0" err="1"/>
              <a:t>Measuring</a:t>
            </a:r>
            <a:r>
              <a:rPr lang="sk-SK" dirty="0"/>
              <a:t>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Architectures</a:t>
            </a:r>
            <a:r>
              <a:rPr lang="sk-SK" dirty="0"/>
              <a:t>. In Software </a:t>
            </a:r>
            <a:r>
              <a:rPr lang="sk-SK" dirty="0" err="1"/>
              <a:t>Product-Family</a:t>
            </a:r>
            <a:r>
              <a:rPr lang="sk-SK" dirty="0"/>
              <a:t> </a:t>
            </a:r>
            <a:r>
              <a:rPr lang="sk-SK" dirty="0" err="1"/>
              <a:t>Engineering</a:t>
            </a:r>
            <a:r>
              <a:rPr lang="sk-SK" dirty="0"/>
              <a:t>, </a:t>
            </a:r>
            <a:r>
              <a:rPr lang="sk-SK" dirty="0" err="1"/>
              <a:t>Gerhard</a:t>
            </a:r>
            <a:r>
              <a:rPr lang="sk-SK" dirty="0"/>
              <a:t> </a:t>
            </a:r>
            <a:r>
              <a:rPr lang="sk-SK" dirty="0" err="1"/>
              <a:t>Goos</a:t>
            </a:r>
            <a:r>
              <a:rPr lang="sk-SK" dirty="0"/>
              <a:t>, </a:t>
            </a:r>
            <a:r>
              <a:rPr lang="sk-SK" dirty="0" err="1"/>
              <a:t>Juris</a:t>
            </a:r>
            <a:r>
              <a:rPr lang="sk-SK" dirty="0"/>
              <a:t> </a:t>
            </a:r>
            <a:r>
              <a:rPr lang="sk-SK" dirty="0" err="1"/>
              <a:t>Hartmanis</a:t>
            </a:r>
            <a:r>
              <a:rPr lang="sk-SK" dirty="0"/>
              <a:t>, </a:t>
            </a:r>
            <a:r>
              <a:rPr lang="sk-SK" dirty="0" err="1"/>
              <a:t>Jan</a:t>
            </a:r>
            <a:r>
              <a:rPr lang="sk-SK" dirty="0"/>
              <a:t> van </a:t>
            </a:r>
            <a:r>
              <a:rPr lang="sk-SK" dirty="0" err="1"/>
              <a:t>Leeuwen</a:t>
            </a:r>
            <a:r>
              <a:rPr lang="sk-SK" dirty="0"/>
              <a:t>, and Frank van der </a:t>
            </a:r>
            <a:r>
              <a:rPr lang="sk-SK" dirty="0" err="1"/>
              <a:t>Linden</a:t>
            </a:r>
            <a:r>
              <a:rPr lang="sk-SK" dirty="0"/>
              <a:t> (</a:t>
            </a:r>
            <a:r>
              <a:rPr lang="sk-SK" dirty="0" err="1"/>
              <a:t>Eds</a:t>
            </a:r>
            <a:r>
              <a:rPr lang="sk-SK" dirty="0"/>
              <a:t>.). </a:t>
            </a:r>
            <a:r>
              <a:rPr lang="sk-SK" dirty="0" err="1"/>
              <a:t>Vol</a:t>
            </a:r>
            <a:r>
              <a:rPr lang="sk-SK" dirty="0"/>
              <a:t>. 2290. </a:t>
            </a:r>
            <a:r>
              <a:rPr lang="sk-SK" dirty="0" err="1"/>
              <a:t>Springer</a:t>
            </a:r>
            <a:r>
              <a:rPr lang="sk-SK" dirty="0"/>
              <a:t> </a:t>
            </a:r>
            <a:r>
              <a:rPr lang="sk-SK" dirty="0" err="1"/>
              <a:t>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</a:t>
            </a:r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, 346–352. https://doi.org/10.1007/3-540-47833-7_31 </a:t>
            </a:r>
            <a:r>
              <a:rPr lang="sk-SK" dirty="0" err="1"/>
              <a:t>Series</a:t>
            </a:r>
            <a:r>
              <a:rPr lang="sk-SK" dirty="0"/>
              <a:t> Title: </a:t>
            </a:r>
            <a:r>
              <a:rPr lang="sk-SK" dirty="0" err="1"/>
              <a:t>Lecture</a:t>
            </a:r>
            <a:r>
              <a:rPr lang="sk-SK" dirty="0"/>
              <a:t> Notes in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sk-SK" dirty="0"/>
              <a:t>.</a:t>
            </a:r>
            <a:endParaRPr lang="en-US" dirty="0"/>
          </a:p>
          <a:p>
            <a:r>
              <a:rPr lang="en-US" dirty="0"/>
              <a:t>Chethana </a:t>
            </a:r>
            <a:r>
              <a:rPr lang="en-US" dirty="0" err="1"/>
              <a:t>Kuloor</a:t>
            </a:r>
            <a:r>
              <a:rPr lang="en-US" dirty="0"/>
              <a:t> Armin </a:t>
            </a:r>
            <a:r>
              <a:rPr lang="en-US" dirty="0" err="1"/>
              <a:t>Eberlein</a:t>
            </a:r>
            <a:r>
              <a:rPr lang="en-US" dirty="0"/>
              <a:t>. 2002. Requirements Engineering for Software Product Lines. (2002), 12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647756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obsah 4">
            <a:extLst>
              <a:ext uri="{FF2B5EF4-FFF2-40B4-BE49-F238E27FC236}">
                <a16:creationId xmlns:a16="http://schemas.microsoft.com/office/drawing/2014/main" id="{CBDB391B-7355-2851-58CE-3A7D73AF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53" y="316878"/>
            <a:ext cx="8596668" cy="6541122"/>
          </a:xfrm>
        </p:spPr>
        <p:txBody>
          <a:bodyPr>
            <a:normAutofit fontScale="92500" lnSpcReduction="20000"/>
          </a:bodyPr>
          <a:lstStyle/>
          <a:p>
            <a:r>
              <a:rPr lang="sk-SK" dirty="0" err="1"/>
              <a:t>Eun</a:t>
            </a:r>
            <a:r>
              <a:rPr lang="sk-SK" dirty="0"/>
              <a:t> </a:t>
            </a:r>
            <a:r>
              <a:rPr lang="sk-SK" dirty="0" err="1"/>
              <a:t>Sook</a:t>
            </a:r>
            <a:r>
              <a:rPr lang="sk-SK" dirty="0"/>
              <a:t> </a:t>
            </a:r>
            <a:r>
              <a:rPr lang="sk-SK" dirty="0" err="1"/>
              <a:t>Cho</a:t>
            </a:r>
            <a:r>
              <a:rPr lang="sk-SK" dirty="0"/>
              <a:t>, Min Sun Kim, and </a:t>
            </a:r>
            <a:r>
              <a:rPr lang="sk-SK" dirty="0" err="1"/>
              <a:t>Soo</a:t>
            </a:r>
            <a:r>
              <a:rPr lang="sk-SK" dirty="0"/>
              <a:t> </a:t>
            </a:r>
            <a:r>
              <a:rPr lang="sk-SK" dirty="0" err="1"/>
              <a:t>Dong</a:t>
            </a:r>
            <a:r>
              <a:rPr lang="sk-SK" dirty="0"/>
              <a:t> Kim. 2001. </a:t>
            </a:r>
            <a:r>
              <a:rPr lang="sk-SK" dirty="0" err="1"/>
              <a:t>Component</a:t>
            </a:r>
            <a:r>
              <a:rPr lang="sk-SK" dirty="0"/>
              <a:t> </a:t>
            </a:r>
            <a:r>
              <a:rPr lang="sk-SK" dirty="0" err="1"/>
              <a:t>metrics</a:t>
            </a:r>
            <a:r>
              <a:rPr lang="sk-SK" dirty="0"/>
              <a:t> to </a:t>
            </a:r>
            <a:r>
              <a:rPr lang="sk-SK" dirty="0" err="1"/>
              <a:t>measure</a:t>
            </a:r>
            <a:r>
              <a:rPr lang="sk-SK" dirty="0"/>
              <a:t> </a:t>
            </a:r>
            <a:r>
              <a:rPr lang="sk-SK" dirty="0" err="1"/>
              <a:t>component</a:t>
            </a:r>
            <a:r>
              <a:rPr lang="sk-SK" dirty="0"/>
              <a:t> </a:t>
            </a:r>
            <a:r>
              <a:rPr lang="sk-SK" dirty="0" err="1"/>
              <a:t>quality</a:t>
            </a:r>
            <a:r>
              <a:rPr lang="sk-SK" dirty="0"/>
              <a:t>. In </a:t>
            </a:r>
            <a:r>
              <a:rPr lang="sk-SK" dirty="0" err="1"/>
              <a:t>Proceedings</a:t>
            </a:r>
            <a:r>
              <a:rPr lang="sk-SK" dirty="0"/>
              <a:t> </a:t>
            </a:r>
            <a:r>
              <a:rPr lang="sk-SK" dirty="0" err="1"/>
              <a:t>Eighth</a:t>
            </a:r>
            <a:r>
              <a:rPr lang="sk-SK" dirty="0"/>
              <a:t> </a:t>
            </a:r>
            <a:r>
              <a:rPr lang="sk-SK" dirty="0" err="1"/>
              <a:t>Asia-Pacific</a:t>
            </a:r>
            <a:r>
              <a:rPr lang="sk-SK" dirty="0"/>
              <a:t> Software </a:t>
            </a:r>
            <a:r>
              <a:rPr lang="sk-SK" dirty="0" err="1"/>
              <a:t>Engineering</a:t>
            </a:r>
            <a:r>
              <a:rPr lang="sk-SK" dirty="0"/>
              <a:t> </a:t>
            </a:r>
            <a:r>
              <a:rPr lang="sk-SK" dirty="0" err="1"/>
              <a:t>Conference</a:t>
            </a:r>
            <a:r>
              <a:rPr lang="sk-SK" dirty="0"/>
              <a:t>. IEEE </a:t>
            </a:r>
            <a:r>
              <a:rPr lang="sk-SK" dirty="0" err="1"/>
              <a:t>Comput</a:t>
            </a:r>
            <a:r>
              <a:rPr lang="sk-SK" dirty="0"/>
              <a:t>. </a:t>
            </a:r>
            <a:r>
              <a:rPr lang="sk-SK" dirty="0" err="1"/>
              <a:t>Soc</a:t>
            </a:r>
            <a:r>
              <a:rPr lang="sk-SK" dirty="0"/>
              <a:t>, Macao, </a:t>
            </a:r>
            <a:r>
              <a:rPr lang="sk-SK" dirty="0" err="1"/>
              <a:t>China</a:t>
            </a:r>
            <a:r>
              <a:rPr lang="sk-SK" dirty="0"/>
              <a:t>, 419–426. https://doi.org/10.1109/ APSEC.2001.991509</a:t>
            </a:r>
            <a:endParaRPr lang="en-US" dirty="0"/>
          </a:p>
          <a:p>
            <a:r>
              <a:rPr lang="sk-SK" dirty="0" err="1"/>
              <a:t>Eduardo</a:t>
            </a:r>
            <a:r>
              <a:rPr lang="sk-SK" dirty="0"/>
              <a:t> </a:t>
            </a:r>
            <a:r>
              <a:rPr lang="sk-SK" dirty="0" err="1"/>
              <a:t>Figueiredo</a:t>
            </a:r>
            <a:r>
              <a:rPr lang="sk-SK" dirty="0"/>
              <a:t>, </a:t>
            </a:r>
            <a:r>
              <a:rPr lang="sk-SK" dirty="0" err="1"/>
              <a:t>Nelio</a:t>
            </a:r>
            <a:r>
              <a:rPr lang="sk-SK" dirty="0"/>
              <a:t> </a:t>
            </a:r>
            <a:r>
              <a:rPr lang="sk-SK" dirty="0" err="1"/>
              <a:t>Cacho</a:t>
            </a:r>
            <a:r>
              <a:rPr lang="sk-SK" dirty="0"/>
              <a:t>, </a:t>
            </a:r>
            <a:r>
              <a:rPr lang="sk-SK" dirty="0" err="1"/>
              <a:t>Claudio</a:t>
            </a:r>
            <a:r>
              <a:rPr lang="sk-SK" dirty="0"/>
              <a:t> </a:t>
            </a:r>
            <a:r>
              <a:rPr lang="sk-SK" dirty="0" err="1"/>
              <a:t>Sant’Anna</a:t>
            </a:r>
            <a:r>
              <a:rPr lang="sk-SK" dirty="0"/>
              <a:t>, </a:t>
            </a:r>
            <a:r>
              <a:rPr lang="sk-SK" dirty="0" err="1"/>
              <a:t>Mario</a:t>
            </a:r>
            <a:r>
              <a:rPr lang="sk-SK" dirty="0"/>
              <a:t> </a:t>
            </a:r>
            <a:r>
              <a:rPr lang="sk-SK" dirty="0" err="1"/>
              <a:t>Monteiro</a:t>
            </a:r>
            <a:r>
              <a:rPr lang="sk-SK" dirty="0"/>
              <a:t>, </a:t>
            </a:r>
            <a:r>
              <a:rPr lang="sk-SK" dirty="0" err="1"/>
              <a:t>Uira</a:t>
            </a:r>
            <a:r>
              <a:rPr lang="sk-SK" dirty="0"/>
              <a:t> </a:t>
            </a:r>
            <a:r>
              <a:rPr lang="sk-SK" dirty="0" err="1"/>
              <a:t>Kulesza</a:t>
            </a:r>
            <a:r>
              <a:rPr lang="sk-SK" dirty="0"/>
              <a:t>, </a:t>
            </a:r>
            <a:r>
              <a:rPr lang="sk-SK" dirty="0" err="1"/>
              <a:t>Alessandro</a:t>
            </a:r>
            <a:r>
              <a:rPr lang="sk-SK" dirty="0"/>
              <a:t> Garcia, </a:t>
            </a:r>
            <a:r>
              <a:rPr lang="sk-SK" dirty="0" err="1"/>
              <a:t>Sergio</a:t>
            </a:r>
            <a:r>
              <a:rPr lang="sk-SK" dirty="0"/>
              <a:t> </a:t>
            </a:r>
            <a:r>
              <a:rPr lang="sk-SK" dirty="0" err="1"/>
              <a:t>Soares</a:t>
            </a:r>
            <a:r>
              <a:rPr lang="sk-SK" dirty="0"/>
              <a:t>, </a:t>
            </a:r>
            <a:r>
              <a:rPr lang="sk-SK" dirty="0" err="1"/>
              <a:t>Fabiano</a:t>
            </a:r>
            <a:r>
              <a:rPr lang="sk-SK" dirty="0"/>
              <a:t> Ferrari, </a:t>
            </a:r>
            <a:r>
              <a:rPr lang="sk-SK" dirty="0" err="1"/>
              <a:t>Safoora</a:t>
            </a:r>
            <a:r>
              <a:rPr lang="sk-SK" dirty="0"/>
              <a:t> </a:t>
            </a:r>
            <a:r>
              <a:rPr lang="sk-SK" dirty="0" err="1"/>
              <a:t>Khan</a:t>
            </a:r>
            <a:r>
              <a:rPr lang="sk-SK" dirty="0"/>
              <a:t>, </a:t>
            </a:r>
            <a:r>
              <a:rPr lang="sk-SK" dirty="0" err="1"/>
              <a:t>Fernando</a:t>
            </a:r>
            <a:r>
              <a:rPr lang="sk-SK" dirty="0"/>
              <a:t> </a:t>
            </a:r>
            <a:r>
              <a:rPr lang="sk-SK" dirty="0" err="1"/>
              <a:t>Castor</a:t>
            </a:r>
            <a:r>
              <a:rPr lang="sk-SK" dirty="0"/>
              <a:t> </a:t>
            </a:r>
            <a:r>
              <a:rPr lang="sk-SK" dirty="0" err="1"/>
              <a:t>Filho</a:t>
            </a:r>
            <a:r>
              <a:rPr lang="sk-SK" dirty="0"/>
              <a:t>, and Francisco </a:t>
            </a:r>
            <a:r>
              <a:rPr lang="sk-SK" dirty="0" err="1"/>
              <a:t>Dantas</a:t>
            </a:r>
            <a:r>
              <a:rPr lang="sk-SK" dirty="0"/>
              <a:t>. 2008. </a:t>
            </a:r>
            <a:r>
              <a:rPr lang="sk-SK" dirty="0" err="1"/>
              <a:t>Evolving</a:t>
            </a:r>
            <a:r>
              <a:rPr lang="sk-SK" dirty="0"/>
              <a:t> Software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Lines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Aspects</a:t>
            </a:r>
            <a:r>
              <a:rPr lang="sk-SK" dirty="0"/>
              <a:t>: </a:t>
            </a:r>
            <a:r>
              <a:rPr lang="sk-SK" dirty="0" err="1"/>
              <a:t>An</a:t>
            </a:r>
            <a:r>
              <a:rPr lang="sk-SK" dirty="0"/>
              <a:t> </a:t>
            </a:r>
            <a:r>
              <a:rPr lang="sk-SK" dirty="0" err="1"/>
              <a:t>Empirical</a:t>
            </a:r>
            <a:r>
              <a:rPr lang="sk-SK" dirty="0"/>
              <a:t> Study on Design Stability. (2008), 10.</a:t>
            </a:r>
            <a:endParaRPr lang="en-US" dirty="0"/>
          </a:p>
          <a:p>
            <a:r>
              <a:rPr lang="en-US" dirty="0"/>
              <a:t>Robert E. </a:t>
            </a:r>
            <a:r>
              <a:rPr lang="en-US" dirty="0" err="1"/>
              <a:t>Filman</a:t>
            </a:r>
            <a:r>
              <a:rPr lang="en-US" dirty="0"/>
              <a:t> and Daniel P. Friedman. 2000. Aspect-Oriented Programming is Quantification and Obliviousness. In Proceedings of the Workshop on Advanced Separation of Concerns in Object-Oriented Systems, ACM Conference on </a:t>
            </a:r>
            <a:r>
              <a:rPr lang="en-US" dirty="0" err="1"/>
              <a:t>ObjectOriented</a:t>
            </a:r>
            <a:r>
              <a:rPr lang="en-US" dirty="0"/>
              <a:t> Programming, Systems, Languages, and Applications, OOPSLA 2000. Minneapolis, Minnesota USA. RIACS Technical Report 01.12, 2001.</a:t>
            </a:r>
            <a:r>
              <a:rPr lang="sk-SK" dirty="0"/>
              <a:t> </a:t>
            </a:r>
            <a:endParaRPr lang="en-US" dirty="0"/>
          </a:p>
          <a:p>
            <a:r>
              <a:rPr lang="sk-SK" dirty="0" err="1"/>
              <a:t>Critina</a:t>
            </a:r>
            <a:r>
              <a:rPr lang="sk-SK" dirty="0"/>
              <a:t> </a:t>
            </a:r>
            <a:r>
              <a:rPr lang="sk-SK" dirty="0" err="1"/>
              <a:t>Gacek</a:t>
            </a:r>
            <a:r>
              <a:rPr lang="sk-SK" dirty="0"/>
              <a:t> and </a:t>
            </a:r>
            <a:r>
              <a:rPr lang="sk-SK" dirty="0" err="1"/>
              <a:t>Michalis</a:t>
            </a:r>
            <a:r>
              <a:rPr lang="sk-SK" dirty="0"/>
              <a:t> </a:t>
            </a:r>
            <a:r>
              <a:rPr lang="sk-SK" dirty="0" err="1"/>
              <a:t>Anastasopoules</a:t>
            </a:r>
            <a:r>
              <a:rPr lang="sk-SK" dirty="0"/>
              <a:t>. 2001. </a:t>
            </a:r>
            <a:r>
              <a:rPr lang="sk-SK" dirty="0" err="1"/>
              <a:t>Implementing</a:t>
            </a:r>
            <a:r>
              <a:rPr lang="sk-SK" dirty="0"/>
              <a:t>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variabilities</a:t>
            </a:r>
            <a:r>
              <a:rPr lang="sk-SK" dirty="0"/>
              <a:t>. In </a:t>
            </a:r>
            <a:r>
              <a:rPr lang="sk-SK" dirty="0" err="1"/>
              <a:t>Proceedings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2001 </a:t>
            </a:r>
            <a:r>
              <a:rPr lang="sk-SK" dirty="0" err="1"/>
              <a:t>symposium</a:t>
            </a:r>
            <a:r>
              <a:rPr lang="sk-SK" dirty="0"/>
              <a:t> on Software </a:t>
            </a:r>
            <a:r>
              <a:rPr lang="sk-SK" dirty="0" err="1"/>
              <a:t>reusability</a:t>
            </a:r>
            <a:r>
              <a:rPr lang="sk-SK" dirty="0"/>
              <a:t> </a:t>
            </a:r>
            <a:r>
              <a:rPr lang="sk-SK" dirty="0" err="1"/>
              <a:t>putting</a:t>
            </a:r>
            <a:r>
              <a:rPr lang="sk-SK" dirty="0"/>
              <a:t> software </a:t>
            </a:r>
            <a:r>
              <a:rPr lang="sk-SK" dirty="0" err="1"/>
              <a:t>reuse</a:t>
            </a:r>
            <a:r>
              <a:rPr lang="sk-SK" dirty="0"/>
              <a:t> in </a:t>
            </a:r>
            <a:r>
              <a:rPr lang="sk-SK" dirty="0" err="1"/>
              <a:t>context</a:t>
            </a:r>
            <a:r>
              <a:rPr lang="sk-SK" dirty="0"/>
              <a:t> - SSR ’01. ACM Press, Toronto, </a:t>
            </a:r>
            <a:r>
              <a:rPr lang="sk-SK" dirty="0" err="1"/>
              <a:t>Ontario</a:t>
            </a:r>
            <a:r>
              <a:rPr lang="sk-SK" dirty="0"/>
              <a:t>, </a:t>
            </a:r>
            <a:r>
              <a:rPr lang="sk-SK" dirty="0" err="1"/>
              <a:t>Canada</a:t>
            </a:r>
            <a:r>
              <a:rPr lang="sk-SK" dirty="0"/>
              <a:t>, 109–117. </a:t>
            </a:r>
            <a:r>
              <a:rPr lang="sk-SK" dirty="0">
                <a:hlinkClick r:id="rId2"/>
              </a:rPr>
              <a:t>https://doi.org/10.1145/375212.375269</a:t>
            </a:r>
            <a:r>
              <a:rPr lang="en-US" dirty="0"/>
              <a:t> </a:t>
            </a:r>
          </a:p>
          <a:p>
            <a:r>
              <a:rPr lang="en-US" dirty="0"/>
              <a:t>R.L. Glass and I. </a:t>
            </a:r>
            <a:r>
              <a:rPr lang="en-US" dirty="0" err="1"/>
              <a:t>Vessey</a:t>
            </a:r>
            <a:r>
              <a:rPr lang="en-US" dirty="0"/>
              <a:t>. 1998. Focusing on the application domain: everyone agrees it’s vital, but who’s doing anything about it?. In Proceedings of the Thirty-First Hawaii International Conference on System Sciences, Vol. 3. IEEE </a:t>
            </a:r>
            <a:r>
              <a:rPr lang="en-US" dirty="0" err="1"/>
              <a:t>Comput</a:t>
            </a:r>
            <a:r>
              <a:rPr lang="en-US" dirty="0"/>
              <a:t>. Soc, Kohala Coast, HI, USA, 187–196. https://doi.org/10.1109/HICSS.1998.656141 </a:t>
            </a:r>
          </a:p>
          <a:p>
            <a:r>
              <a:rPr lang="en-US" dirty="0"/>
              <a:t>Sebastian Gunther and Thorsten Berger. 2008. Service-Oriented Product Lines: Towards a Development Process and Feature Management Model for Web Services. (2008), 6.</a:t>
            </a:r>
          </a:p>
          <a:p>
            <a:r>
              <a:rPr lang="en-US" dirty="0"/>
              <a:t>Stefan </a:t>
            </a:r>
            <a:r>
              <a:rPr lang="en-US" dirty="0" err="1"/>
              <a:t>Hanenberg</a:t>
            </a:r>
            <a:r>
              <a:rPr lang="en-US" dirty="0"/>
              <a:t>, Christian </a:t>
            </a:r>
            <a:r>
              <a:rPr lang="en-US" dirty="0" err="1"/>
              <a:t>Oberschulte</a:t>
            </a:r>
            <a:r>
              <a:rPr lang="en-US" dirty="0"/>
              <a:t>, and Rainer </a:t>
            </a:r>
            <a:r>
              <a:rPr lang="en-US" dirty="0" err="1"/>
              <a:t>Unland</a:t>
            </a:r>
            <a:r>
              <a:rPr lang="en-US" dirty="0"/>
              <a:t>. 2003. Refactoring of Aspect-Oriented Software. (2003), 18.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194198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obsah 4">
            <a:extLst>
              <a:ext uri="{FF2B5EF4-FFF2-40B4-BE49-F238E27FC236}">
                <a16:creationId xmlns:a16="http://schemas.microsoft.com/office/drawing/2014/main" id="{E42845F3-8B40-E8CB-9022-14FB3DFC4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466" y="536572"/>
            <a:ext cx="8596668" cy="65411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Jan </a:t>
            </a:r>
            <a:r>
              <a:rPr lang="en-US" dirty="0" err="1"/>
              <a:t>Hannemann</a:t>
            </a:r>
            <a:r>
              <a:rPr lang="en-US" dirty="0"/>
              <a:t> and Gregor </a:t>
            </a:r>
            <a:r>
              <a:rPr lang="en-US" dirty="0" err="1"/>
              <a:t>Kiczales</a:t>
            </a:r>
            <a:r>
              <a:rPr lang="en-US" dirty="0"/>
              <a:t>. 2002. Design Pattern Implementation in Java and AspectJ. (Nov. 2002), 13.</a:t>
            </a:r>
          </a:p>
          <a:p>
            <a:r>
              <a:rPr lang="sk-SK" dirty="0" err="1"/>
              <a:t>Wenhao</a:t>
            </a:r>
            <a:r>
              <a:rPr lang="sk-SK" dirty="0"/>
              <a:t> </a:t>
            </a:r>
            <a:r>
              <a:rPr lang="sk-SK" dirty="0" err="1"/>
              <a:t>Huang</a:t>
            </a:r>
            <a:r>
              <a:rPr lang="sk-SK" dirty="0"/>
              <a:t>, </a:t>
            </a:r>
            <a:r>
              <a:rPr lang="sk-SK" dirty="0" err="1"/>
              <a:t>Chengwan</a:t>
            </a:r>
            <a:r>
              <a:rPr lang="sk-SK" dirty="0"/>
              <a:t> He, and </a:t>
            </a:r>
            <a:r>
              <a:rPr lang="sk-SK" dirty="0" err="1"/>
              <a:t>Zheng</a:t>
            </a:r>
            <a:r>
              <a:rPr lang="sk-SK" dirty="0"/>
              <a:t> </a:t>
            </a:r>
            <a:r>
              <a:rPr lang="sk-SK" dirty="0" err="1"/>
              <a:t>Li</a:t>
            </a:r>
            <a:r>
              <a:rPr lang="sk-SK" dirty="0"/>
              <a:t>. 2015. A </a:t>
            </a:r>
            <a:r>
              <a:rPr lang="sk-SK" dirty="0" err="1"/>
              <a:t>Comparison</a:t>
            </a:r>
            <a:r>
              <a:rPr lang="sk-SK" dirty="0"/>
              <a:t> of </a:t>
            </a:r>
            <a:r>
              <a:rPr lang="sk-SK" dirty="0" err="1"/>
              <a:t>Implementations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Aspect-Oriented</a:t>
            </a:r>
            <a:r>
              <a:rPr lang="sk-SK" dirty="0"/>
              <a:t> JavaScript:. </a:t>
            </a:r>
            <a:r>
              <a:rPr lang="sk-SK" dirty="0" err="1"/>
              <a:t>Zhengzhou</a:t>
            </a:r>
            <a:r>
              <a:rPr lang="sk-SK" dirty="0"/>
              <a:t>, </a:t>
            </a:r>
            <a:r>
              <a:rPr lang="sk-SK" dirty="0" err="1"/>
              <a:t>China</a:t>
            </a:r>
            <a:r>
              <a:rPr lang="sk-SK" dirty="0"/>
              <a:t>. https://doi.org/10.2991/csic-15.2015.9 </a:t>
            </a:r>
            <a:endParaRPr lang="en-US" dirty="0"/>
          </a:p>
          <a:p>
            <a:r>
              <a:rPr lang="en-US" dirty="0" err="1"/>
              <a:t>Renien</a:t>
            </a:r>
            <a:r>
              <a:rPr lang="en-US" dirty="0"/>
              <a:t> John Joseph. 2015. Single Page Application and Canvas Drawing. International journal of Web &amp; Semantic Technology 6, 1 (Jan. 2015), 29–37. </a:t>
            </a:r>
            <a:r>
              <a:rPr lang="en-US" dirty="0">
                <a:hlinkClick r:id="rId2"/>
              </a:rPr>
              <a:t>https://doi.org/10.5121/ijwest.2015.6103</a:t>
            </a:r>
            <a:endParaRPr lang="en-US" dirty="0"/>
          </a:p>
          <a:p>
            <a:r>
              <a:rPr lang="sk-SK" dirty="0" err="1"/>
              <a:t>Critina</a:t>
            </a:r>
            <a:r>
              <a:rPr lang="sk-SK" dirty="0"/>
              <a:t> </a:t>
            </a:r>
            <a:r>
              <a:rPr lang="sk-SK" dirty="0" err="1"/>
              <a:t>Gacek</a:t>
            </a:r>
            <a:r>
              <a:rPr lang="sk-SK" dirty="0"/>
              <a:t> and </a:t>
            </a:r>
            <a:r>
              <a:rPr lang="sk-SK" dirty="0" err="1"/>
              <a:t>Michalis</a:t>
            </a:r>
            <a:r>
              <a:rPr lang="sk-SK" dirty="0"/>
              <a:t> </a:t>
            </a:r>
            <a:r>
              <a:rPr lang="sk-SK" dirty="0" err="1"/>
              <a:t>Anastasopoules</a:t>
            </a:r>
            <a:r>
              <a:rPr lang="sk-SK" dirty="0"/>
              <a:t>. 2001. </a:t>
            </a:r>
            <a:r>
              <a:rPr lang="sk-SK" dirty="0" err="1"/>
              <a:t>Implementing</a:t>
            </a:r>
            <a:r>
              <a:rPr lang="sk-SK" dirty="0"/>
              <a:t>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variabilities</a:t>
            </a:r>
            <a:r>
              <a:rPr lang="sk-SK" dirty="0"/>
              <a:t>. In </a:t>
            </a:r>
            <a:r>
              <a:rPr lang="sk-SK" dirty="0" err="1"/>
              <a:t>Proceedings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2001 </a:t>
            </a:r>
            <a:r>
              <a:rPr lang="sk-SK" dirty="0" err="1"/>
              <a:t>symposium</a:t>
            </a:r>
            <a:r>
              <a:rPr lang="sk-SK" dirty="0"/>
              <a:t> on Software </a:t>
            </a:r>
            <a:r>
              <a:rPr lang="sk-SK" dirty="0" err="1"/>
              <a:t>reusability</a:t>
            </a:r>
            <a:r>
              <a:rPr lang="sk-SK" dirty="0"/>
              <a:t> </a:t>
            </a:r>
            <a:r>
              <a:rPr lang="sk-SK" dirty="0" err="1"/>
              <a:t>putting</a:t>
            </a:r>
            <a:r>
              <a:rPr lang="sk-SK" dirty="0"/>
              <a:t> software </a:t>
            </a:r>
            <a:r>
              <a:rPr lang="sk-SK" dirty="0" err="1"/>
              <a:t>reuse</a:t>
            </a:r>
            <a:r>
              <a:rPr lang="sk-SK" dirty="0"/>
              <a:t> in </a:t>
            </a:r>
            <a:r>
              <a:rPr lang="sk-SK" dirty="0" err="1"/>
              <a:t>context</a:t>
            </a:r>
            <a:r>
              <a:rPr lang="sk-SK" dirty="0"/>
              <a:t> - SSR ’01. ACM Press, Toronto, </a:t>
            </a:r>
            <a:r>
              <a:rPr lang="sk-SK" dirty="0" err="1"/>
              <a:t>Ontario</a:t>
            </a:r>
            <a:r>
              <a:rPr lang="sk-SK" dirty="0"/>
              <a:t>, </a:t>
            </a:r>
            <a:r>
              <a:rPr lang="sk-SK" dirty="0" err="1"/>
              <a:t>Canada</a:t>
            </a:r>
            <a:r>
              <a:rPr lang="sk-SK" dirty="0"/>
              <a:t>, 109–117. </a:t>
            </a:r>
            <a:r>
              <a:rPr lang="sk-SK" dirty="0">
                <a:hlinkClick r:id="rId3"/>
              </a:rPr>
              <a:t>https://doi.org/10.1145/375212.375269</a:t>
            </a:r>
            <a:r>
              <a:rPr lang="en-US" dirty="0"/>
              <a:t> </a:t>
            </a:r>
          </a:p>
          <a:p>
            <a:r>
              <a:rPr lang="sk-SK" dirty="0"/>
              <a:t>K. C. </a:t>
            </a:r>
            <a:r>
              <a:rPr lang="sk-SK" dirty="0" err="1"/>
              <a:t>Kang</a:t>
            </a:r>
            <a:r>
              <a:rPr lang="sk-SK" dirty="0"/>
              <a:t>, S. G. </a:t>
            </a:r>
            <a:r>
              <a:rPr lang="sk-SK" dirty="0" err="1"/>
              <a:t>Cohen</a:t>
            </a:r>
            <a:r>
              <a:rPr lang="sk-SK" dirty="0"/>
              <a:t>, J. A. </a:t>
            </a:r>
            <a:r>
              <a:rPr lang="sk-SK" dirty="0" err="1"/>
              <a:t>Hess</a:t>
            </a:r>
            <a:r>
              <a:rPr lang="sk-SK" dirty="0"/>
              <a:t>, W. E. </a:t>
            </a:r>
            <a:r>
              <a:rPr lang="sk-SK" dirty="0" err="1"/>
              <a:t>Novak</a:t>
            </a:r>
            <a:r>
              <a:rPr lang="sk-SK" dirty="0"/>
              <a:t>, and A. S. </a:t>
            </a:r>
            <a:r>
              <a:rPr lang="sk-SK" dirty="0" err="1"/>
              <a:t>Peterson</a:t>
            </a:r>
            <a:r>
              <a:rPr lang="sk-SK" dirty="0"/>
              <a:t>. 1990. Feature-</a:t>
            </a:r>
            <a:r>
              <a:rPr lang="sk-SK" dirty="0" err="1"/>
              <a:t>Oriented</a:t>
            </a:r>
            <a:r>
              <a:rPr lang="sk-SK" dirty="0"/>
              <a:t> </a:t>
            </a:r>
            <a:r>
              <a:rPr lang="sk-SK" dirty="0" err="1"/>
              <a:t>Domain</a:t>
            </a:r>
            <a:r>
              <a:rPr lang="sk-SK" dirty="0"/>
              <a:t> </a:t>
            </a:r>
            <a:r>
              <a:rPr lang="sk-SK" dirty="0" err="1"/>
              <a:t>Analysis</a:t>
            </a:r>
            <a:r>
              <a:rPr lang="sk-SK" dirty="0"/>
              <a:t> (FODA) </a:t>
            </a:r>
            <a:r>
              <a:rPr lang="sk-SK" dirty="0" err="1"/>
              <a:t>Feasibility</a:t>
            </a:r>
            <a:r>
              <a:rPr lang="sk-SK" dirty="0"/>
              <a:t> Study. </a:t>
            </a:r>
            <a:r>
              <a:rPr lang="sk-SK" dirty="0" err="1"/>
              <a:t>Technical</a:t>
            </a:r>
            <a:r>
              <a:rPr lang="sk-SK" dirty="0"/>
              <a:t> Report. </a:t>
            </a:r>
            <a:r>
              <a:rPr lang="sk-SK" dirty="0" err="1"/>
              <a:t>Carnegie-Mellon</a:t>
            </a:r>
            <a:r>
              <a:rPr lang="sk-SK" dirty="0"/>
              <a:t> </a:t>
            </a:r>
            <a:r>
              <a:rPr lang="sk-SK" dirty="0" err="1"/>
              <a:t>University</a:t>
            </a:r>
            <a:r>
              <a:rPr lang="sk-SK" dirty="0"/>
              <a:t> Software </a:t>
            </a:r>
            <a:r>
              <a:rPr lang="sk-SK" dirty="0" err="1"/>
              <a:t>Engineering</a:t>
            </a:r>
            <a:r>
              <a:rPr lang="sk-SK" dirty="0"/>
              <a:t> </a:t>
            </a:r>
            <a:r>
              <a:rPr lang="sk-SK" dirty="0" err="1"/>
              <a:t>Institute</a:t>
            </a:r>
            <a:endParaRPr lang="en-US" dirty="0"/>
          </a:p>
          <a:p>
            <a:r>
              <a:rPr lang="en-US" dirty="0"/>
              <a:t>Christian Kastner, Sven </a:t>
            </a:r>
            <a:r>
              <a:rPr lang="en-US" dirty="0" err="1"/>
              <a:t>Apel</a:t>
            </a:r>
            <a:r>
              <a:rPr lang="en-US" dirty="0"/>
              <a:t>, and Don </a:t>
            </a:r>
            <a:r>
              <a:rPr lang="en-US" dirty="0" err="1"/>
              <a:t>Batory</a:t>
            </a:r>
            <a:r>
              <a:rPr lang="en-US" dirty="0"/>
              <a:t>. 2007. A Case Study Implementing Features Using AspectJ. In 11th International Software Product Line Conference (SPLC 2007). IEEE, Kyoto, Japan, 223–232. </a:t>
            </a:r>
            <a:r>
              <a:rPr lang="en-US" dirty="0">
                <a:hlinkClick r:id="rId4"/>
              </a:rPr>
              <a:t>https://doi.org/10.1109/SPLINE.2007.12</a:t>
            </a:r>
            <a:endParaRPr lang="en-US" dirty="0"/>
          </a:p>
          <a:p>
            <a:r>
              <a:rPr lang="en-US" dirty="0"/>
              <a:t>Elizabeth A Kendall. 1999. Role Model Designs and Implementations with Aspect-oriented Programming. (1999), 17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779709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F67FE88-08BE-2BCC-94D2-070AD4AC7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89" y="431893"/>
            <a:ext cx="8596668" cy="3880773"/>
          </a:xfrm>
        </p:spPr>
        <p:txBody>
          <a:bodyPr/>
          <a:lstStyle/>
          <a:p>
            <a:r>
              <a:rPr lang="sk-SK" dirty="0"/>
              <a:t>Gregor </a:t>
            </a:r>
            <a:r>
              <a:rPr lang="sk-SK" dirty="0" err="1"/>
              <a:t>Kiczales</a:t>
            </a:r>
            <a:r>
              <a:rPr lang="sk-SK" dirty="0"/>
              <a:t>, Erik </a:t>
            </a:r>
            <a:r>
              <a:rPr lang="sk-SK" dirty="0" err="1"/>
              <a:t>Hilsdale</a:t>
            </a:r>
            <a:r>
              <a:rPr lang="sk-SK" dirty="0"/>
              <a:t>, </a:t>
            </a:r>
            <a:r>
              <a:rPr lang="sk-SK" dirty="0" err="1"/>
              <a:t>Jim</a:t>
            </a:r>
            <a:r>
              <a:rPr lang="sk-SK" dirty="0"/>
              <a:t> </a:t>
            </a:r>
            <a:r>
              <a:rPr lang="sk-SK" dirty="0" err="1"/>
              <a:t>Hugunin</a:t>
            </a:r>
            <a:r>
              <a:rPr lang="sk-SK" dirty="0"/>
              <a:t>, </a:t>
            </a:r>
            <a:r>
              <a:rPr lang="sk-SK" dirty="0" err="1"/>
              <a:t>Mik</a:t>
            </a:r>
            <a:r>
              <a:rPr lang="sk-SK" dirty="0"/>
              <a:t> </a:t>
            </a:r>
            <a:r>
              <a:rPr lang="sk-SK" dirty="0" err="1"/>
              <a:t>Kersten</a:t>
            </a:r>
            <a:r>
              <a:rPr lang="sk-SK" dirty="0"/>
              <a:t>, </a:t>
            </a:r>
            <a:r>
              <a:rPr lang="sk-SK" dirty="0" err="1"/>
              <a:t>Jeffrey</a:t>
            </a:r>
            <a:r>
              <a:rPr lang="sk-SK" dirty="0"/>
              <a:t> Palm, and William G. </a:t>
            </a:r>
            <a:r>
              <a:rPr lang="sk-SK" dirty="0" err="1"/>
              <a:t>Griswold</a:t>
            </a:r>
            <a:r>
              <a:rPr lang="sk-SK" dirty="0"/>
              <a:t>. 2001. </a:t>
            </a:r>
            <a:r>
              <a:rPr lang="sk-SK" dirty="0" err="1"/>
              <a:t>An</a:t>
            </a:r>
            <a:r>
              <a:rPr lang="sk-SK" dirty="0"/>
              <a:t> </a:t>
            </a:r>
            <a:r>
              <a:rPr lang="sk-SK" dirty="0" err="1"/>
              <a:t>Overview</a:t>
            </a:r>
            <a:r>
              <a:rPr lang="sk-SK" dirty="0"/>
              <a:t> of </a:t>
            </a:r>
            <a:r>
              <a:rPr lang="sk-SK" dirty="0" err="1"/>
              <a:t>AspectJ</a:t>
            </a:r>
            <a:r>
              <a:rPr lang="sk-SK" dirty="0"/>
              <a:t>. In ECOOP 2001 — </a:t>
            </a:r>
            <a:r>
              <a:rPr lang="sk-SK" dirty="0" err="1"/>
              <a:t>Object-Oriented</a:t>
            </a:r>
            <a:r>
              <a:rPr lang="sk-SK" dirty="0"/>
              <a:t> </a:t>
            </a:r>
            <a:r>
              <a:rPr lang="sk-SK" dirty="0" err="1"/>
              <a:t>Programming</a:t>
            </a:r>
            <a:r>
              <a:rPr lang="sk-SK" dirty="0"/>
              <a:t>, </a:t>
            </a:r>
            <a:r>
              <a:rPr lang="sk-SK" dirty="0" err="1"/>
              <a:t>Gerhard</a:t>
            </a:r>
            <a:r>
              <a:rPr lang="sk-SK" dirty="0"/>
              <a:t> </a:t>
            </a:r>
            <a:r>
              <a:rPr lang="sk-SK" dirty="0" err="1"/>
              <a:t>Goos</a:t>
            </a:r>
            <a:r>
              <a:rPr lang="sk-SK" dirty="0"/>
              <a:t>, </a:t>
            </a:r>
            <a:r>
              <a:rPr lang="sk-SK" dirty="0" err="1"/>
              <a:t>Juris</a:t>
            </a:r>
            <a:r>
              <a:rPr lang="sk-SK" dirty="0"/>
              <a:t> </a:t>
            </a:r>
            <a:r>
              <a:rPr lang="sk-SK" dirty="0" err="1"/>
              <a:t>Hartmanis</a:t>
            </a:r>
            <a:r>
              <a:rPr lang="sk-SK" dirty="0"/>
              <a:t>, </a:t>
            </a:r>
            <a:r>
              <a:rPr lang="sk-SK" dirty="0" err="1"/>
              <a:t>Jan</a:t>
            </a:r>
            <a:r>
              <a:rPr lang="sk-SK" dirty="0"/>
              <a:t> van </a:t>
            </a:r>
            <a:r>
              <a:rPr lang="sk-SK" dirty="0" err="1"/>
              <a:t>Leeuwen</a:t>
            </a:r>
            <a:r>
              <a:rPr lang="sk-SK" dirty="0"/>
              <a:t>, and </a:t>
            </a:r>
            <a:r>
              <a:rPr lang="sk-SK" dirty="0" err="1"/>
              <a:t>Jørgen</a:t>
            </a:r>
            <a:r>
              <a:rPr lang="sk-SK" dirty="0"/>
              <a:t> </a:t>
            </a:r>
            <a:r>
              <a:rPr lang="sk-SK" dirty="0" err="1"/>
              <a:t>Lindskov</a:t>
            </a:r>
            <a:r>
              <a:rPr lang="sk-SK" dirty="0"/>
              <a:t> </a:t>
            </a:r>
            <a:r>
              <a:rPr lang="sk-SK" dirty="0" err="1"/>
              <a:t>Knudsen</a:t>
            </a:r>
            <a:r>
              <a:rPr lang="sk-SK" dirty="0"/>
              <a:t> (</a:t>
            </a:r>
            <a:r>
              <a:rPr lang="sk-SK" dirty="0" err="1"/>
              <a:t>Eds</a:t>
            </a:r>
            <a:r>
              <a:rPr lang="sk-SK" dirty="0"/>
              <a:t>.). </a:t>
            </a:r>
            <a:r>
              <a:rPr lang="sk-SK" dirty="0" err="1"/>
              <a:t>Vol</a:t>
            </a:r>
            <a:r>
              <a:rPr lang="sk-SK" dirty="0"/>
              <a:t>. 2072. </a:t>
            </a:r>
            <a:r>
              <a:rPr lang="sk-SK" dirty="0" err="1"/>
              <a:t>Springer</a:t>
            </a:r>
            <a:r>
              <a:rPr lang="sk-SK" dirty="0"/>
              <a:t> </a:t>
            </a:r>
            <a:r>
              <a:rPr lang="sk-SK" dirty="0" err="1"/>
              <a:t>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</a:t>
            </a:r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, 327–354. https://doi.org/10. 1007/3-540-45337-7_18 </a:t>
            </a:r>
            <a:r>
              <a:rPr lang="sk-SK" dirty="0" err="1"/>
              <a:t>Series</a:t>
            </a:r>
            <a:r>
              <a:rPr lang="sk-SK" dirty="0"/>
              <a:t> Title: </a:t>
            </a:r>
            <a:r>
              <a:rPr lang="sk-SK" dirty="0" err="1"/>
              <a:t>Lecture</a:t>
            </a:r>
            <a:r>
              <a:rPr lang="sk-SK" dirty="0"/>
              <a:t> Notes in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sk-SK" dirty="0"/>
              <a:t>.</a:t>
            </a:r>
            <a:endParaRPr lang="en-US" dirty="0"/>
          </a:p>
          <a:p>
            <a:r>
              <a:rPr lang="en-US" dirty="0"/>
              <a:t>Jan Kohut and Valentino </a:t>
            </a:r>
            <a:r>
              <a:rPr lang="en-US" dirty="0" err="1"/>
              <a:t>Vranic</a:t>
            </a:r>
            <a:r>
              <a:rPr lang="en-US" dirty="0"/>
              <a:t>. 2010. Guidelines for using aspects in product lines. In 2010 IEEE 8th International Symposium on Applied Machine Intelligence and Informatics (SAMI). IEEE, </a:t>
            </a:r>
            <a:r>
              <a:rPr lang="en-US" dirty="0" err="1"/>
              <a:t>Herlany</a:t>
            </a:r>
            <a:r>
              <a:rPr lang="en-US" dirty="0"/>
              <a:t>, 183–188. https://doi.org/10.1109/SAMI.2010. 5423741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05067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FAE095-4DF6-0837-AC20-B8DD1107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6" y="156238"/>
            <a:ext cx="12130404" cy="1320800"/>
          </a:xfrm>
        </p:spPr>
        <p:txBody>
          <a:bodyPr>
            <a:noAutofit/>
          </a:bodyPr>
          <a:lstStyle/>
          <a:p>
            <a:r>
              <a:rPr lang="sk-SK" sz="6000" b="1" dirty="0" err="1"/>
              <a:t>Superimposed</a:t>
            </a:r>
            <a:r>
              <a:rPr lang="sk-SK" sz="6000" b="1" dirty="0"/>
              <a:t> </a:t>
            </a:r>
            <a:r>
              <a:rPr lang="sk-SK" sz="6000" b="1" dirty="0" err="1"/>
              <a:t>Variants</a:t>
            </a:r>
            <a:r>
              <a:rPr lang="sk-SK" sz="6000" b="1" dirty="0"/>
              <a:t>: </a:t>
            </a:r>
            <a:r>
              <a:rPr lang="sk-SK" sz="6000" b="1" dirty="0" err="1">
                <a:solidFill>
                  <a:srgbClr val="FF0000"/>
                </a:solidFill>
              </a:rPr>
              <a:t>Example</a:t>
            </a:r>
            <a:endParaRPr lang="sk-SK" sz="6000" b="1" dirty="0">
              <a:solidFill>
                <a:srgbClr val="FF0000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B754D1E-ECC2-9583-3EED-68420765A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007" y="1301027"/>
            <a:ext cx="10131993" cy="5556974"/>
          </a:xfrm>
          <a:prstGeom prst="rect">
            <a:avLst/>
          </a:prstGeom>
        </p:spPr>
      </p:pic>
      <p:sp>
        <p:nvSpPr>
          <p:cNvPr id="6" name="Šípka: doprava 5">
            <a:extLst>
              <a:ext uri="{FF2B5EF4-FFF2-40B4-BE49-F238E27FC236}">
                <a16:creationId xmlns:a16="http://schemas.microsoft.com/office/drawing/2014/main" id="{4FDB3F59-59CD-D229-598E-DD7A171F8B96}"/>
              </a:ext>
            </a:extLst>
          </p:cNvPr>
          <p:cNvSpPr/>
          <p:nvPr/>
        </p:nvSpPr>
        <p:spPr>
          <a:xfrm>
            <a:off x="1816525" y="1644692"/>
            <a:ext cx="423447" cy="24547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0B7CD6FB-15F2-462F-7971-8CF59667B216}"/>
              </a:ext>
            </a:extLst>
          </p:cNvPr>
          <p:cNvSpPr txBox="1"/>
          <p:nvPr/>
        </p:nvSpPr>
        <p:spPr>
          <a:xfrm>
            <a:off x="239340" y="1520836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commonality</a:t>
            </a:r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64CDF571-7E5A-F8CC-D2EA-AF53373A01B8}"/>
              </a:ext>
            </a:extLst>
          </p:cNvPr>
          <p:cNvSpPr txBox="1"/>
          <p:nvPr/>
        </p:nvSpPr>
        <p:spPr>
          <a:xfrm>
            <a:off x="526278" y="2090548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variability</a:t>
            </a:r>
          </a:p>
        </p:txBody>
      </p:sp>
      <p:sp>
        <p:nvSpPr>
          <p:cNvPr id="9" name="Ľavá zložená zátvorka 8">
            <a:extLst>
              <a:ext uri="{FF2B5EF4-FFF2-40B4-BE49-F238E27FC236}">
                <a16:creationId xmlns:a16="http://schemas.microsoft.com/office/drawing/2014/main" id="{BEB50AC6-6D36-8815-C87D-15B5CFB2AE11}"/>
              </a:ext>
            </a:extLst>
          </p:cNvPr>
          <p:cNvSpPr/>
          <p:nvPr/>
        </p:nvSpPr>
        <p:spPr>
          <a:xfrm>
            <a:off x="1816525" y="1971435"/>
            <a:ext cx="423447" cy="705745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2F30CFBB-BD68-BB05-09A1-6273495DBF67}"/>
              </a:ext>
            </a:extLst>
          </p:cNvPr>
          <p:cNvSpPr txBox="1"/>
          <p:nvPr/>
        </p:nvSpPr>
        <p:spPr>
          <a:xfrm>
            <a:off x="5276723" y="1019140"/>
            <a:ext cx="3961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/>
              <a:t>Top-level </a:t>
            </a:r>
            <a:r>
              <a:rPr lang="sk-SK" sz="2000" b="1" dirty="0" err="1"/>
              <a:t>activity</a:t>
            </a:r>
            <a:r>
              <a:rPr lang="sk-SK" sz="2000" b="1" dirty="0"/>
              <a:t> of </a:t>
            </a:r>
            <a:r>
              <a:rPr lang="sk-SK" sz="2000" b="1" dirty="0" err="1"/>
              <a:t>store</a:t>
            </a:r>
            <a:r>
              <a:rPr lang="sk-SK" sz="2000" b="1" dirty="0"/>
              <a:t>-front</a:t>
            </a:r>
          </a:p>
        </p:txBody>
      </p:sp>
      <p:sp>
        <p:nvSpPr>
          <p:cNvPr id="11" name="Šípka: doľava 10">
            <a:extLst>
              <a:ext uri="{FF2B5EF4-FFF2-40B4-BE49-F238E27FC236}">
                <a16:creationId xmlns:a16="http://schemas.microsoft.com/office/drawing/2014/main" id="{FC625DA0-6EA8-F3B1-AA3D-19484B9B05DB}"/>
              </a:ext>
            </a:extLst>
          </p:cNvPr>
          <p:cNvSpPr/>
          <p:nvPr/>
        </p:nvSpPr>
        <p:spPr>
          <a:xfrm rot="10800000">
            <a:off x="6768438" y="5190525"/>
            <a:ext cx="1326149" cy="927975"/>
          </a:xfrm>
          <a:prstGeom prst="lef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C65588DB-DFF1-BEDD-EF4F-39105186738C}"/>
              </a:ext>
            </a:extLst>
          </p:cNvPr>
          <p:cNvSpPr txBox="1"/>
          <p:nvPr/>
        </p:nvSpPr>
        <p:spPr>
          <a:xfrm>
            <a:off x="5470777" y="5917075"/>
            <a:ext cx="2857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instantiation</a:t>
            </a:r>
            <a:r>
              <a:rPr lang="sk-SK" dirty="0"/>
              <a:t> </a:t>
            </a:r>
            <a:r>
              <a:rPr lang="en-US" dirty="0"/>
              <a:t>(also </a:t>
            </a:r>
          </a:p>
          <a:p>
            <a:r>
              <a:rPr lang="en-US" dirty="0"/>
              <a:t>derivation in SPL context)</a:t>
            </a:r>
            <a:endParaRPr lang="sk-SK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1EE80299-FF10-3CBC-EE91-21139AF0958D}"/>
              </a:ext>
            </a:extLst>
          </p:cNvPr>
          <p:cNvSpPr txBox="1"/>
          <p:nvPr/>
        </p:nvSpPr>
        <p:spPr>
          <a:xfrm>
            <a:off x="9167203" y="5833355"/>
            <a:ext cx="2954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SendWishList</a:t>
            </a:r>
            <a:r>
              <a:rPr lang="en-US" dirty="0"/>
              <a:t> not included </a:t>
            </a:r>
          </a:p>
          <a:p>
            <a:r>
              <a:rPr lang="en-US" dirty="0"/>
              <a:t>– as false in configuration</a:t>
            </a:r>
            <a:endParaRPr lang="sk-SK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40092C36-3513-004B-7B0E-6615B6485537}"/>
              </a:ext>
            </a:extLst>
          </p:cNvPr>
          <p:cNvSpPr txBox="1"/>
          <p:nvPr/>
        </p:nvSpPr>
        <p:spPr>
          <a:xfrm>
            <a:off x="70077" y="4460001"/>
            <a:ext cx="28248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Container (whole model) </a:t>
            </a:r>
          </a:p>
          <a:p>
            <a:r>
              <a:rPr lang="en-US" dirty="0"/>
              <a:t>is managed with its own </a:t>
            </a:r>
          </a:p>
          <a:p>
            <a:r>
              <a:rPr lang="en-US" dirty="0"/>
              <a:t>presence conditions. All </a:t>
            </a:r>
          </a:p>
          <a:p>
            <a:r>
              <a:rPr lang="en-US" dirty="0"/>
              <a:t>elements are removed </a:t>
            </a:r>
          </a:p>
          <a:p>
            <a:r>
              <a:rPr lang="en-US" dirty="0"/>
              <a:t>along with removed </a:t>
            </a:r>
          </a:p>
          <a:p>
            <a:r>
              <a:rPr lang="en-US" dirty="0"/>
              <a:t>container.</a:t>
            </a:r>
            <a:endParaRPr lang="sk-SK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92BF8CF4-E221-5021-4AA7-CF5F0F969632}"/>
              </a:ext>
            </a:extLst>
          </p:cNvPr>
          <p:cNvSpPr txBox="1"/>
          <p:nvPr/>
        </p:nvSpPr>
        <p:spPr>
          <a:xfrm>
            <a:off x="294572" y="6055431"/>
            <a:ext cx="3786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Applicable on XPATH if evaluates </a:t>
            </a:r>
          </a:p>
          <a:p>
            <a:r>
              <a:rPr lang="en-US" b="1" dirty="0"/>
              <a:t>on Boolean expression.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798896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AE476-556B-93FF-C5A2-D49777C82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15" y="100236"/>
            <a:ext cx="9798376" cy="1320800"/>
          </a:xfrm>
        </p:spPr>
        <p:txBody>
          <a:bodyPr>
            <a:noAutofit/>
          </a:bodyPr>
          <a:lstStyle/>
          <a:p>
            <a:r>
              <a:rPr lang="en-US" sz="6000" b="1" dirty="0"/>
              <a:t>Meta-Expression in Superimposed Variants</a:t>
            </a:r>
            <a:endParaRPr lang="sk-SK" sz="60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538C810-117C-9895-0E80-DF8722C1B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79" y="1988756"/>
            <a:ext cx="11298227" cy="4534533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6821F950-77EC-7BF0-6416-F74E7DB37E49}"/>
              </a:ext>
            </a:extLst>
          </p:cNvPr>
          <p:cNvSpPr txBox="1"/>
          <p:nvPr/>
        </p:nvSpPr>
        <p:spPr>
          <a:xfrm>
            <a:off x="5363662" y="5320703"/>
            <a:ext cx="1180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pin </a:t>
            </a:r>
          </a:p>
          <a:p>
            <a:r>
              <a:rPr lang="en-US" dirty="0"/>
              <a:t>of action</a:t>
            </a:r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C2A1907-5F8D-31A8-1C77-CCD5765BBFD6}"/>
              </a:ext>
            </a:extLst>
          </p:cNvPr>
          <p:cNvSpPr txBox="1"/>
          <p:nvPr/>
        </p:nvSpPr>
        <p:spPr>
          <a:xfrm>
            <a:off x="8973464" y="3383968"/>
            <a:ext cx="29951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Source</a:t>
            </a:r>
            <a:r>
              <a:rPr lang="sk-SK" sz="1400" dirty="0"/>
              <a:t>: </a:t>
            </a:r>
            <a:r>
              <a:rPr lang="sk-SK" sz="1400" dirty="0" err="1"/>
              <a:t>Krzysztof</a:t>
            </a:r>
            <a:r>
              <a:rPr lang="sk-SK" sz="1400" dirty="0"/>
              <a:t> </a:t>
            </a:r>
            <a:r>
              <a:rPr lang="sk-SK" sz="1400" dirty="0" err="1"/>
              <a:t>Czarnecki</a:t>
            </a:r>
            <a:r>
              <a:rPr lang="sk-SK" sz="1400" dirty="0"/>
              <a:t> and </a:t>
            </a:r>
            <a:r>
              <a:rPr lang="sk-SK" sz="1400" dirty="0" err="1"/>
              <a:t>Michał</a:t>
            </a:r>
            <a:r>
              <a:rPr lang="sk-SK" sz="1400" dirty="0"/>
              <a:t> </a:t>
            </a:r>
            <a:r>
              <a:rPr lang="sk-SK" sz="1400" dirty="0" err="1"/>
              <a:t>Antkiewicz</a:t>
            </a:r>
            <a:r>
              <a:rPr lang="sk-SK" sz="1400" dirty="0"/>
              <a:t>. ‘‘</a:t>
            </a:r>
            <a:r>
              <a:rPr lang="sk-SK" sz="1400" dirty="0" err="1"/>
              <a:t>Map-ping</a:t>
            </a:r>
            <a:r>
              <a:rPr lang="sk-SK" sz="1400" dirty="0"/>
              <a:t> </a:t>
            </a:r>
            <a:r>
              <a:rPr lang="sk-SK" sz="1400" dirty="0" err="1"/>
              <a:t>Features</a:t>
            </a:r>
            <a:r>
              <a:rPr lang="sk-SK" sz="1400" dirty="0"/>
              <a:t> to </a:t>
            </a:r>
            <a:r>
              <a:rPr lang="sk-SK" sz="1400" dirty="0" err="1"/>
              <a:t>Models</a:t>
            </a:r>
            <a:r>
              <a:rPr lang="sk-SK" sz="1400" dirty="0"/>
              <a:t>: A </a:t>
            </a:r>
            <a:r>
              <a:rPr lang="sk-SK" sz="1400" dirty="0" err="1"/>
              <a:t>Template</a:t>
            </a:r>
            <a:r>
              <a:rPr lang="sk-SK" sz="1400" dirty="0"/>
              <a:t> </a:t>
            </a:r>
            <a:r>
              <a:rPr lang="sk-SK" sz="1400" dirty="0" err="1"/>
              <a:t>Approach</a:t>
            </a:r>
            <a:r>
              <a:rPr lang="sk-SK" sz="1400" dirty="0"/>
              <a:t> </a:t>
            </a:r>
            <a:r>
              <a:rPr lang="sk-SK" sz="1400" dirty="0" err="1"/>
              <a:t>Basedon</a:t>
            </a:r>
            <a:r>
              <a:rPr lang="sk-SK" sz="1400" dirty="0"/>
              <a:t> </a:t>
            </a:r>
            <a:r>
              <a:rPr lang="sk-SK" sz="1400" dirty="0" err="1"/>
              <a:t>Superimposed</a:t>
            </a:r>
            <a:r>
              <a:rPr lang="sk-SK" sz="1400" dirty="0"/>
              <a:t> </a:t>
            </a:r>
            <a:r>
              <a:rPr lang="sk-SK" sz="1400" dirty="0" err="1"/>
              <a:t>Variants</a:t>
            </a:r>
            <a:r>
              <a:rPr lang="sk-SK" sz="1400" dirty="0"/>
              <a:t>’’. </a:t>
            </a:r>
            <a:r>
              <a:rPr lang="sk-SK" sz="1400" dirty="0" err="1"/>
              <a:t>en</a:t>
            </a:r>
            <a:r>
              <a:rPr lang="sk-SK" sz="1400" dirty="0"/>
              <a:t>. In: </a:t>
            </a:r>
            <a:r>
              <a:rPr lang="sk-SK" sz="1400" dirty="0" err="1"/>
              <a:t>Generative</a:t>
            </a:r>
            <a:r>
              <a:rPr lang="sk-SK" sz="1400" dirty="0"/>
              <a:t> Pro-</a:t>
            </a:r>
            <a:r>
              <a:rPr lang="sk-SK" sz="1400" dirty="0" err="1"/>
              <a:t>gramming</a:t>
            </a:r>
            <a:r>
              <a:rPr lang="sk-SK" sz="1400" dirty="0"/>
              <a:t> and </a:t>
            </a:r>
            <a:r>
              <a:rPr lang="sk-SK" sz="1400" dirty="0" err="1"/>
              <a:t>Component</a:t>
            </a:r>
            <a:r>
              <a:rPr lang="sk-SK" sz="1400" dirty="0"/>
              <a:t> </a:t>
            </a:r>
            <a:r>
              <a:rPr lang="sk-SK" sz="1400" dirty="0" err="1"/>
              <a:t>Engineering</a:t>
            </a:r>
            <a:r>
              <a:rPr lang="sk-SK" sz="1400" dirty="0"/>
              <a:t>. </a:t>
            </a:r>
            <a:r>
              <a:rPr lang="sk-SK" sz="1400" dirty="0" err="1"/>
              <a:t>Ed</a:t>
            </a:r>
            <a:r>
              <a:rPr lang="sk-SK" sz="1400" dirty="0"/>
              <a:t>. by </a:t>
            </a:r>
            <a:r>
              <a:rPr lang="sk-SK" sz="1400" dirty="0" err="1"/>
              <a:t>DavidHutchison</a:t>
            </a:r>
            <a:r>
              <a:rPr lang="sk-SK" sz="1400" dirty="0"/>
              <a:t> et al. </a:t>
            </a:r>
            <a:r>
              <a:rPr lang="sk-SK" sz="1400" dirty="0" err="1"/>
              <a:t>Vol</a:t>
            </a:r>
            <a:r>
              <a:rPr lang="sk-SK" sz="1400" dirty="0"/>
              <a:t>. 3676. </a:t>
            </a:r>
            <a:r>
              <a:rPr lang="sk-SK" sz="1400" dirty="0" err="1"/>
              <a:t>Series</a:t>
            </a:r>
            <a:r>
              <a:rPr lang="sk-SK" sz="1400" dirty="0"/>
              <a:t> Title: </a:t>
            </a:r>
            <a:r>
              <a:rPr lang="sk-SK" sz="1400" dirty="0" err="1"/>
              <a:t>Lecture</a:t>
            </a:r>
            <a:r>
              <a:rPr lang="sk-SK" sz="1400" dirty="0"/>
              <a:t> </a:t>
            </a:r>
            <a:r>
              <a:rPr lang="sk-SK" sz="1400" dirty="0" err="1"/>
              <a:t>Notesin</a:t>
            </a:r>
            <a:r>
              <a:rPr lang="sk-SK" sz="1400" dirty="0"/>
              <a:t> </a:t>
            </a:r>
            <a:r>
              <a:rPr lang="sk-SK" sz="1400" dirty="0" err="1"/>
              <a:t>Computer</a:t>
            </a:r>
            <a:r>
              <a:rPr lang="sk-SK" sz="1400" dirty="0"/>
              <a:t> </a:t>
            </a:r>
            <a:r>
              <a:rPr lang="sk-SK" sz="1400" dirty="0" err="1"/>
              <a:t>Science</a:t>
            </a:r>
            <a:r>
              <a:rPr lang="sk-SK" sz="1400" dirty="0"/>
              <a:t>. </a:t>
            </a:r>
            <a:r>
              <a:rPr lang="sk-SK" sz="1400" dirty="0" err="1"/>
              <a:t>Berlin</a:t>
            </a:r>
            <a:r>
              <a:rPr lang="sk-SK" sz="1400" dirty="0"/>
              <a:t>, </a:t>
            </a:r>
            <a:r>
              <a:rPr lang="sk-SK" sz="1400" dirty="0" err="1"/>
              <a:t>Heidelberg</a:t>
            </a:r>
            <a:r>
              <a:rPr lang="sk-SK" sz="1400" dirty="0"/>
              <a:t>: </a:t>
            </a:r>
            <a:r>
              <a:rPr lang="sk-SK" sz="1400" dirty="0" err="1"/>
              <a:t>SpringerBerlin</a:t>
            </a:r>
            <a:r>
              <a:rPr lang="sk-SK" sz="1400" dirty="0"/>
              <a:t> </a:t>
            </a:r>
            <a:r>
              <a:rPr lang="sk-SK" sz="1400" dirty="0" err="1"/>
              <a:t>Heidelberg</a:t>
            </a:r>
            <a:r>
              <a:rPr lang="sk-SK" sz="1400" dirty="0"/>
              <a:t>, 2005, </a:t>
            </a:r>
            <a:r>
              <a:rPr lang="sk-SK" sz="1400" dirty="0" err="1"/>
              <a:t>pp</a:t>
            </a:r>
            <a:r>
              <a:rPr lang="sk-SK" sz="1400" dirty="0"/>
              <a:t>. 422–437.</a:t>
            </a:r>
          </a:p>
        </p:txBody>
      </p:sp>
    </p:spTree>
    <p:extLst>
      <p:ext uri="{BB962C8B-B14F-4D97-AF65-F5344CB8AC3E}">
        <p14:creationId xmlns:p14="http://schemas.microsoft.com/office/powerpoint/2010/main" val="4000807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3AC5E5-D800-5E29-A74B-055BF160E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64" y="189978"/>
            <a:ext cx="8596668" cy="1320800"/>
          </a:xfrm>
        </p:spPr>
        <p:txBody>
          <a:bodyPr>
            <a:normAutofit/>
          </a:bodyPr>
          <a:lstStyle/>
          <a:p>
            <a:r>
              <a:rPr lang="en-US" sz="6000" b="1" dirty="0"/>
              <a:t>Class Diagram</a:t>
            </a:r>
            <a:endParaRPr lang="sk-SK" sz="60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E384D80-CE48-A5F9-7F65-564D5CCC5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934" y="1818572"/>
            <a:ext cx="9250066" cy="5039428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1ED100AB-08EB-41DC-FFB8-71D79FAAA8BB}"/>
              </a:ext>
            </a:extLst>
          </p:cNvPr>
          <p:cNvSpPr txBox="1"/>
          <p:nvPr/>
        </p:nvSpPr>
        <p:spPr>
          <a:xfrm>
            <a:off x="70981" y="5294188"/>
            <a:ext cx="62108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Source</a:t>
            </a:r>
            <a:r>
              <a:rPr lang="sk-SK" sz="1400" dirty="0"/>
              <a:t>: </a:t>
            </a:r>
            <a:r>
              <a:rPr lang="sk-SK" sz="1400" dirty="0" err="1"/>
              <a:t>Krzysztof</a:t>
            </a:r>
            <a:r>
              <a:rPr lang="sk-SK" sz="1400" dirty="0"/>
              <a:t> </a:t>
            </a:r>
            <a:r>
              <a:rPr lang="sk-SK" sz="1400" dirty="0" err="1"/>
              <a:t>Czarnecki</a:t>
            </a:r>
            <a:r>
              <a:rPr lang="sk-SK" sz="1400" dirty="0"/>
              <a:t> and </a:t>
            </a:r>
            <a:r>
              <a:rPr lang="sk-SK" sz="1400" dirty="0" err="1"/>
              <a:t>Michał</a:t>
            </a:r>
            <a:r>
              <a:rPr lang="sk-SK" sz="1400" dirty="0"/>
              <a:t> </a:t>
            </a:r>
            <a:r>
              <a:rPr lang="sk-SK" sz="1400" dirty="0" err="1"/>
              <a:t>Antkiewicz</a:t>
            </a:r>
            <a:r>
              <a:rPr lang="sk-SK" sz="1400" dirty="0"/>
              <a:t>. ‘‘</a:t>
            </a:r>
            <a:r>
              <a:rPr lang="sk-SK" sz="1400" dirty="0" err="1"/>
              <a:t>Map-ping</a:t>
            </a:r>
            <a:r>
              <a:rPr lang="sk-SK" sz="1400" dirty="0"/>
              <a:t> </a:t>
            </a:r>
            <a:r>
              <a:rPr lang="sk-SK" sz="1400" dirty="0" err="1"/>
              <a:t>Features</a:t>
            </a:r>
            <a:r>
              <a:rPr lang="sk-SK" sz="1400" dirty="0"/>
              <a:t> to </a:t>
            </a:r>
            <a:r>
              <a:rPr lang="sk-SK" sz="1400" dirty="0" err="1"/>
              <a:t>Models</a:t>
            </a:r>
            <a:r>
              <a:rPr lang="sk-SK" sz="1400" dirty="0"/>
              <a:t>: A </a:t>
            </a:r>
            <a:r>
              <a:rPr lang="sk-SK" sz="1400" dirty="0" err="1"/>
              <a:t>Template</a:t>
            </a:r>
            <a:r>
              <a:rPr lang="sk-SK" sz="1400" dirty="0"/>
              <a:t> </a:t>
            </a:r>
            <a:r>
              <a:rPr lang="sk-SK" sz="1400" dirty="0" err="1"/>
              <a:t>Approach</a:t>
            </a:r>
            <a:r>
              <a:rPr lang="sk-SK" sz="1400" dirty="0"/>
              <a:t> </a:t>
            </a:r>
            <a:r>
              <a:rPr lang="sk-SK" sz="1400" dirty="0" err="1"/>
              <a:t>Basedon</a:t>
            </a:r>
            <a:r>
              <a:rPr lang="sk-SK" sz="1400" dirty="0"/>
              <a:t> </a:t>
            </a:r>
            <a:r>
              <a:rPr lang="sk-SK" sz="1400" dirty="0" err="1"/>
              <a:t>Superimposed</a:t>
            </a:r>
            <a:r>
              <a:rPr lang="sk-SK" sz="1400" dirty="0"/>
              <a:t> </a:t>
            </a:r>
            <a:r>
              <a:rPr lang="sk-SK" sz="1400" dirty="0" err="1"/>
              <a:t>Variants</a:t>
            </a:r>
            <a:r>
              <a:rPr lang="sk-SK" sz="1400" dirty="0"/>
              <a:t>’’. </a:t>
            </a:r>
            <a:r>
              <a:rPr lang="sk-SK" sz="1400" dirty="0" err="1"/>
              <a:t>en</a:t>
            </a:r>
            <a:r>
              <a:rPr lang="sk-SK" sz="1400" dirty="0"/>
              <a:t>. In: </a:t>
            </a:r>
            <a:r>
              <a:rPr lang="sk-SK" sz="1400" dirty="0" err="1"/>
              <a:t>Generative</a:t>
            </a:r>
            <a:r>
              <a:rPr lang="sk-SK" sz="1400" dirty="0"/>
              <a:t> Pro-</a:t>
            </a:r>
            <a:r>
              <a:rPr lang="sk-SK" sz="1400" dirty="0" err="1"/>
              <a:t>gramming</a:t>
            </a:r>
            <a:r>
              <a:rPr lang="sk-SK" sz="1400" dirty="0"/>
              <a:t> and </a:t>
            </a:r>
            <a:r>
              <a:rPr lang="sk-SK" sz="1400" dirty="0" err="1"/>
              <a:t>Component</a:t>
            </a:r>
            <a:r>
              <a:rPr lang="sk-SK" sz="1400" dirty="0"/>
              <a:t> </a:t>
            </a:r>
            <a:r>
              <a:rPr lang="sk-SK" sz="1400" dirty="0" err="1"/>
              <a:t>Engineering</a:t>
            </a:r>
            <a:r>
              <a:rPr lang="sk-SK" sz="1400" dirty="0"/>
              <a:t>. </a:t>
            </a:r>
            <a:r>
              <a:rPr lang="sk-SK" sz="1400" dirty="0" err="1"/>
              <a:t>Ed</a:t>
            </a:r>
            <a:r>
              <a:rPr lang="sk-SK" sz="1400" dirty="0"/>
              <a:t>. by </a:t>
            </a:r>
            <a:r>
              <a:rPr lang="sk-SK" sz="1400" dirty="0" err="1"/>
              <a:t>DavidHutchison</a:t>
            </a:r>
            <a:r>
              <a:rPr lang="sk-SK" sz="1400" dirty="0"/>
              <a:t> et al. </a:t>
            </a:r>
            <a:r>
              <a:rPr lang="sk-SK" sz="1400" dirty="0" err="1"/>
              <a:t>Vol</a:t>
            </a:r>
            <a:r>
              <a:rPr lang="sk-SK" sz="1400" dirty="0"/>
              <a:t>. 3676. </a:t>
            </a:r>
            <a:r>
              <a:rPr lang="sk-SK" sz="1400" dirty="0" err="1"/>
              <a:t>Series</a:t>
            </a:r>
            <a:r>
              <a:rPr lang="sk-SK" sz="1400" dirty="0"/>
              <a:t> Title: </a:t>
            </a:r>
            <a:r>
              <a:rPr lang="sk-SK" sz="1400" dirty="0" err="1"/>
              <a:t>Lecture</a:t>
            </a:r>
            <a:r>
              <a:rPr lang="sk-SK" sz="1400" dirty="0"/>
              <a:t> </a:t>
            </a:r>
            <a:r>
              <a:rPr lang="sk-SK" sz="1400" dirty="0" err="1"/>
              <a:t>Notesin</a:t>
            </a:r>
            <a:r>
              <a:rPr lang="sk-SK" sz="1400" dirty="0"/>
              <a:t> </a:t>
            </a:r>
            <a:r>
              <a:rPr lang="sk-SK" sz="1400" dirty="0" err="1"/>
              <a:t>Computer</a:t>
            </a:r>
            <a:r>
              <a:rPr lang="sk-SK" sz="1400" dirty="0"/>
              <a:t> </a:t>
            </a:r>
            <a:r>
              <a:rPr lang="sk-SK" sz="1400" dirty="0" err="1"/>
              <a:t>Science</a:t>
            </a:r>
            <a:r>
              <a:rPr lang="sk-SK" sz="1400" dirty="0"/>
              <a:t>. </a:t>
            </a:r>
            <a:r>
              <a:rPr lang="sk-SK" sz="1400" dirty="0" err="1"/>
              <a:t>Berlin</a:t>
            </a:r>
            <a:r>
              <a:rPr lang="sk-SK" sz="1400" dirty="0"/>
              <a:t>, </a:t>
            </a:r>
            <a:r>
              <a:rPr lang="sk-SK" sz="1400" dirty="0" err="1"/>
              <a:t>Heidelberg</a:t>
            </a:r>
            <a:r>
              <a:rPr lang="sk-SK" sz="1400" dirty="0"/>
              <a:t>: </a:t>
            </a:r>
            <a:r>
              <a:rPr lang="sk-SK" sz="1400" dirty="0" err="1"/>
              <a:t>Springer</a:t>
            </a:r>
            <a:r>
              <a:rPr lang="en-US" sz="1400" dirty="0"/>
              <a:t> </a:t>
            </a:r>
            <a:r>
              <a:rPr lang="sk-SK" sz="1400" dirty="0" err="1"/>
              <a:t>Berlin</a:t>
            </a:r>
            <a:r>
              <a:rPr lang="sk-SK" sz="1400" dirty="0"/>
              <a:t> </a:t>
            </a:r>
            <a:r>
              <a:rPr lang="sk-SK" sz="1400" dirty="0" err="1"/>
              <a:t>Heidelberg</a:t>
            </a:r>
            <a:r>
              <a:rPr lang="sk-SK" sz="1400" dirty="0"/>
              <a:t>, 2005, </a:t>
            </a:r>
            <a:r>
              <a:rPr lang="sk-SK" sz="1400" dirty="0" err="1"/>
              <a:t>pp</a:t>
            </a:r>
            <a:r>
              <a:rPr lang="sk-SK" sz="1400" dirty="0"/>
              <a:t>. 422–437.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74533F4B-4A8D-AD49-0D53-41637D018EEC}"/>
              </a:ext>
            </a:extLst>
          </p:cNvPr>
          <p:cNvSpPr txBox="1"/>
          <p:nvPr/>
        </p:nvSpPr>
        <p:spPr>
          <a:xfrm>
            <a:off x="10327731" y="1961906"/>
            <a:ext cx="1936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Classification of </a:t>
            </a:r>
          </a:p>
          <a:p>
            <a:r>
              <a:rPr lang="en-US" i="1" dirty="0"/>
              <a:t>     product into </a:t>
            </a:r>
          </a:p>
          <a:p>
            <a:r>
              <a:rPr lang="en-US" i="1" dirty="0"/>
              <a:t>     multiple </a:t>
            </a:r>
          </a:p>
          <a:p>
            <a:r>
              <a:rPr lang="en-US" i="1" dirty="0"/>
              <a:t>categories</a:t>
            </a:r>
            <a:endParaRPr lang="sk-SK" i="1" dirty="0"/>
          </a:p>
        </p:txBody>
      </p:sp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5C0909B7-A36C-A10E-E918-54C3E35E864B}"/>
              </a:ext>
            </a:extLst>
          </p:cNvPr>
          <p:cNvCxnSpPr/>
          <p:nvPr/>
        </p:nvCxnSpPr>
        <p:spPr>
          <a:xfrm>
            <a:off x="5928258" y="2657283"/>
            <a:ext cx="116601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lokTextu 9">
            <a:extLst>
              <a:ext uri="{FF2B5EF4-FFF2-40B4-BE49-F238E27FC236}">
                <a16:creationId xmlns:a16="http://schemas.microsoft.com/office/drawing/2014/main" id="{487FFC32-C956-8AB2-DB40-64E17F886872}"/>
              </a:ext>
            </a:extLst>
          </p:cNvPr>
          <p:cNvSpPr txBox="1"/>
          <p:nvPr/>
        </p:nvSpPr>
        <p:spPr>
          <a:xfrm>
            <a:off x="6843752" y="1915740"/>
            <a:ext cx="2558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Containment hierarchy</a:t>
            </a:r>
          </a:p>
          <a:p>
            <a:r>
              <a:rPr lang="en-US" i="1" dirty="0"/>
              <a:t>for Category</a:t>
            </a:r>
            <a:endParaRPr lang="sk-SK" i="1" dirty="0"/>
          </a:p>
        </p:txBody>
      </p:sp>
      <p:sp>
        <p:nvSpPr>
          <p:cNvPr id="11" name="Šípka: doľava 10">
            <a:extLst>
              <a:ext uri="{FF2B5EF4-FFF2-40B4-BE49-F238E27FC236}">
                <a16:creationId xmlns:a16="http://schemas.microsoft.com/office/drawing/2014/main" id="{085D86BA-B494-40CD-B77B-67288E724309}"/>
              </a:ext>
            </a:extLst>
          </p:cNvPr>
          <p:cNvSpPr/>
          <p:nvPr/>
        </p:nvSpPr>
        <p:spPr>
          <a:xfrm rot="9196281">
            <a:off x="10299321" y="2422754"/>
            <a:ext cx="394965" cy="509364"/>
          </a:xfrm>
          <a:prstGeom prst="lef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2" name="Rovná spojnica 11">
            <a:extLst>
              <a:ext uri="{FF2B5EF4-FFF2-40B4-BE49-F238E27FC236}">
                <a16:creationId xmlns:a16="http://schemas.microsoft.com/office/drawing/2014/main" id="{0A0D2306-AA13-FEC7-0BB3-F9FA26B0F8E0}"/>
              </a:ext>
            </a:extLst>
          </p:cNvPr>
          <p:cNvCxnSpPr>
            <a:cxnSpLocks/>
          </p:cNvCxnSpPr>
          <p:nvPr/>
        </p:nvCxnSpPr>
        <p:spPr>
          <a:xfrm>
            <a:off x="5928258" y="2993726"/>
            <a:ext cx="436948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258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5EEC52CD-AC1C-4733-31B2-0B59F0D1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29" y="2380175"/>
            <a:ext cx="10961142" cy="4040059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149CA3B-73A3-5BFA-FB61-F734C928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77" y="209742"/>
            <a:ext cx="9706832" cy="1320800"/>
          </a:xfrm>
        </p:spPr>
        <p:txBody>
          <a:bodyPr>
            <a:noAutofit/>
          </a:bodyPr>
          <a:lstStyle/>
          <a:p>
            <a:r>
              <a:rPr lang="en-US" sz="6000" b="1" dirty="0"/>
              <a:t>Superimposed Variants: 										Approach Steps</a:t>
            </a:r>
            <a:endParaRPr lang="sk-SK" sz="6000" b="1" dirty="0"/>
          </a:p>
        </p:txBody>
      </p:sp>
    </p:spTree>
    <p:extLst>
      <p:ext uri="{BB962C8B-B14F-4D97-AF65-F5344CB8AC3E}">
        <p14:creationId xmlns:p14="http://schemas.microsoft.com/office/powerpoint/2010/main" val="1088467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28BCD7F-98B1-9571-17E1-145D6B38C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1FE90D8-7EE6-00A6-017B-E050F8F92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12192000" cy="4950895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D8E105C6-39A9-08AE-DA20-054FF44B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15" y="100236"/>
            <a:ext cx="9798376" cy="1320800"/>
          </a:xfrm>
        </p:spPr>
        <p:txBody>
          <a:bodyPr>
            <a:noAutofit/>
          </a:bodyPr>
          <a:lstStyle/>
          <a:p>
            <a:r>
              <a:rPr lang="en-US" sz="6000" b="1" dirty="0"/>
              <a:t>Meta-Expression in Superimposed Variants</a:t>
            </a:r>
            <a:endParaRPr lang="sk-SK" sz="6000" b="1" dirty="0"/>
          </a:p>
        </p:txBody>
      </p:sp>
    </p:spTree>
    <p:extLst>
      <p:ext uri="{BB962C8B-B14F-4D97-AF65-F5344CB8AC3E}">
        <p14:creationId xmlns:p14="http://schemas.microsoft.com/office/powerpoint/2010/main" val="1895568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42F78-0D2C-A338-A429-DEE4C35D2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8F50261-3BA6-130C-067D-D532EF647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72BE208-7D88-980D-6ECE-A9DB5DF6C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60" y="0"/>
            <a:ext cx="11128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44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3AA78E0-701A-11C7-7091-1BE6D3FF9D14}"/>
              </a:ext>
            </a:extLst>
          </p:cNvPr>
          <p:cNvSpPr txBox="1">
            <a:spLocks/>
          </p:cNvSpPr>
          <p:nvPr/>
        </p:nvSpPr>
        <p:spPr>
          <a:xfrm>
            <a:off x="511639" y="223743"/>
            <a:ext cx="919695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6600" b="1" dirty="0" err="1"/>
              <a:t>Conditional</a:t>
            </a:r>
            <a:r>
              <a:rPr lang="sk-SK" sz="6600" b="1" dirty="0"/>
              <a:t> </a:t>
            </a:r>
            <a:r>
              <a:rPr lang="sk-SK" sz="6600" b="1" dirty="0" err="1"/>
              <a:t>Compilation</a:t>
            </a:r>
            <a:endParaRPr lang="sk-SK" sz="66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C959558-45EA-860B-B3FB-F96D7E4C0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408" y="1436536"/>
            <a:ext cx="7155372" cy="4411968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3BDC4ACE-04D3-BCE3-28A3-758C3B8C1A34}"/>
              </a:ext>
            </a:extLst>
          </p:cNvPr>
          <p:cNvSpPr txBox="1"/>
          <p:nvPr/>
        </p:nvSpPr>
        <p:spPr>
          <a:xfrm>
            <a:off x="595557" y="5604648"/>
            <a:ext cx="99381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Figueiredo</a:t>
            </a:r>
            <a:r>
              <a:rPr lang="sk-SK" dirty="0"/>
              <a:t>, E., </a:t>
            </a:r>
            <a:r>
              <a:rPr lang="sk-SK" dirty="0" err="1"/>
              <a:t>Cacho</a:t>
            </a:r>
            <a:r>
              <a:rPr lang="sk-SK" dirty="0"/>
              <a:t>, N., </a:t>
            </a:r>
            <a:r>
              <a:rPr lang="sk-SK" dirty="0" err="1"/>
              <a:t>Sant’Anna</a:t>
            </a:r>
            <a:r>
              <a:rPr lang="sk-SK" dirty="0"/>
              <a:t>,</a:t>
            </a:r>
            <a:endParaRPr lang="en-US" dirty="0"/>
          </a:p>
          <a:p>
            <a:r>
              <a:rPr lang="sk-SK" dirty="0"/>
              <a:t>C., </a:t>
            </a:r>
            <a:r>
              <a:rPr lang="sk-SK" dirty="0" err="1"/>
              <a:t>Monteiro</a:t>
            </a:r>
            <a:r>
              <a:rPr lang="sk-SK" dirty="0"/>
              <a:t>, M., </a:t>
            </a:r>
            <a:r>
              <a:rPr lang="sk-SK" dirty="0" err="1"/>
              <a:t>Kulesza</a:t>
            </a:r>
            <a:r>
              <a:rPr lang="sk-SK" dirty="0"/>
              <a:t>: </a:t>
            </a:r>
            <a:r>
              <a:rPr lang="sk-SK" dirty="0" err="1"/>
              <a:t>Evolving</a:t>
            </a:r>
            <a:r>
              <a:rPr lang="sk-SK" dirty="0"/>
              <a:t> software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lines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aspects</a:t>
            </a:r>
            <a:r>
              <a:rPr lang="sk-SK" dirty="0"/>
              <a:t>: </a:t>
            </a:r>
            <a:r>
              <a:rPr lang="sk-SK" dirty="0" err="1"/>
              <a:t>An</a:t>
            </a:r>
            <a:r>
              <a:rPr lang="sk-SK" dirty="0"/>
              <a:t> </a:t>
            </a:r>
            <a:r>
              <a:rPr lang="sk-SK" dirty="0" err="1"/>
              <a:t>empirical</a:t>
            </a:r>
            <a:r>
              <a:rPr lang="sk-SK" dirty="0"/>
              <a:t> study on</a:t>
            </a:r>
            <a:endParaRPr lang="en-US" dirty="0"/>
          </a:p>
          <a:p>
            <a:r>
              <a:rPr lang="sk-SK" dirty="0"/>
              <a:t>design stability. In: </a:t>
            </a:r>
            <a:r>
              <a:rPr lang="sk-SK" dirty="0" err="1"/>
              <a:t>Proceedings</a:t>
            </a:r>
            <a:r>
              <a:rPr lang="sk-SK" dirty="0"/>
              <a:t> of 30th </a:t>
            </a:r>
            <a:r>
              <a:rPr lang="sk-SK" dirty="0" err="1"/>
              <a:t>international</a:t>
            </a:r>
            <a:r>
              <a:rPr lang="sk-SK" dirty="0"/>
              <a:t> </a:t>
            </a:r>
            <a:r>
              <a:rPr lang="sk-SK" dirty="0" err="1"/>
              <a:t>conference</a:t>
            </a:r>
            <a:r>
              <a:rPr lang="sk-SK" dirty="0"/>
              <a:t> on Software</a:t>
            </a:r>
            <a:endParaRPr lang="en-US" dirty="0"/>
          </a:p>
          <a:p>
            <a:r>
              <a:rPr lang="sk-SK" dirty="0"/>
              <a:t> </a:t>
            </a:r>
            <a:r>
              <a:rPr lang="sk-SK" dirty="0" err="1"/>
              <a:t>engineerin</a:t>
            </a:r>
            <a:r>
              <a:rPr lang="en-US" dirty="0"/>
              <a:t>g</a:t>
            </a:r>
            <a:r>
              <a:rPr lang="sk-SK" dirty="0"/>
              <a:t>, ICSE’08. ACM (2008) </a:t>
            </a:r>
          </a:p>
        </p:txBody>
      </p:sp>
      <p:sp>
        <p:nvSpPr>
          <p:cNvPr id="7" name="Ľavá zložená zátvorka 6">
            <a:extLst>
              <a:ext uri="{FF2B5EF4-FFF2-40B4-BE49-F238E27FC236}">
                <a16:creationId xmlns:a16="http://schemas.microsoft.com/office/drawing/2014/main" id="{03D0CF5C-7B4D-AC6A-7E15-3B83A0085E7C}"/>
              </a:ext>
            </a:extLst>
          </p:cNvPr>
          <p:cNvSpPr/>
          <p:nvPr/>
        </p:nvSpPr>
        <p:spPr>
          <a:xfrm>
            <a:off x="4140819" y="2486722"/>
            <a:ext cx="586628" cy="75456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Ľavá zložená zátvorka 7">
            <a:extLst>
              <a:ext uri="{FF2B5EF4-FFF2-40B4-BE49-F238E27FC236}">
                <a16:creationId xmlns:a16="http://schemas.microsoft.com/office/drawing/2014/main" id="{2F99A408-FA37-938A-B56A-1167373054E8}"/>
              </a:ext>
            </a:extLst>
          </p:cNvPr>
          <p:cNvSpPr/>
          <p:nvPr/>
        </p:nvSpPr>
        <p:spPr>
          <a:xfrm>
            <a:off x="4213780" y="3508917"/>
            <a:ext cx="586628" cy="113925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Ľavá zložená zátvorka 8">
            <a:extLst>
              <a:ext uri="{FF2B5EF4-FFF2-40B4-BE49-F238E27FC236}">
                <a16:creationId xmlns:a16="http://schemas.microsoft.com/office/drawing/2014/main" id="{895F5750-859A-CBEF-49E7-F2630E082093}"/>
              </a:ext>
            </a:extLst>
          </p:cNvPr>
          <p:cNvSpPr/>
          <p:nvPr/>
        </p:nvSpPr>
        <p:spPr>
          <a:xfrm>
            <a:off x="1360624" y="1687474"/>
            <a:ext cx="586628" cy="3730974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2C9AEF2C-DDC7-5F27-8B4C-9A1A178B2EA4}"/>
              </a:ext>
            </a:extLst>
          </p:cNvPr>
          <p:cNvSpPr txBox="1"/>
          <p:nvPr/>
        </p:nvSpPr>
        <p:spPr>
          <a:xfrm>
            <a:off x="300682" y="4103882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i="1" dirty="0" err="1"/>
              <a:t>copyMedia</a:t>
            </a:r>
            <a:endParaRPr lang="sk-SK" b="1" i="1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B35A7322-C156-2052-2D6D-E94A032A9D51}"/>
              </a:ext>
            </a:extLst>
          </p:cNvPr>
          <p:cNvSpPr txBox="1"/>
          <p:nvPr/>
        </p:nvSpPr>
        <p:spPr>
          <a:xfrm>
            <a:off x="2190398" y="4761302"/>
            <a:ext cx="2610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i="1" dirty="0" err="1"/>
              <a:t>smsFeature</a:t>
            </a:r>
            <a:r>
              <a:rPr lang="sk-SK" b="1" i="1" dirty="0"/>
              <a:t> </a:t>
            </a:r>
            <a:r>
              <a:rPr lang="en-US" b="1" i="1" dirty="0"/>
              <a:t>|| </a:t>
            </a:r>
          </a:p>
          <a:p>
            <a:r>
              <a:rPr lang="en-US" b="1" i="1" dirty="0"/>
              <a:t>		</a:t>
            </a:r>
            <a:r>
              <a:rPr lang="en-US" b="1" i="1" dirty="0" err="1"/>
              <a:t>captureMedia</a:t>
            </a:r>
            <a:endParaRPr lang="sk-SK" b="1" i="1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0CE8EEBE-C2A1-4275-5AD9-C6925DEF1644}"/>
              </a:ext>
            </a:extLst>
          </p:cNvPr>
          <p:cNvSpPr txBox="1"/>
          <p:nvPr/>
        </p:nvSpPr>
        <p:spPr>
          <a:xfrm>
            <a:off x="2077117" y="2901508"/>
            <a:ext cx="2217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i="1" dirty="0" err="1"/>
              <a:t>smsFeature</a:t>
            </a:r>
            <a:r>
              <a:rPr lang="sk-SK" b="1" i="1" dirty="0"/>
              <a:t> </a:t>
            </a:r>
            <a:r>
              <a:rPr lang="en-US" b="1" i="1" dirty="0"/>
              <a:t>||</a:t>
            </a:r>
          </a:p>
          <a:p>
            <a:r>
              <a:rPr lang="en-US" b="1" i="1" dirty="0"/>
              <a:t>	 </a:t>
            </a:r>
            <a:r>
              <a:rPr lang="en-US" b="1" i="1" dirty="0" err="1"/>
              <a:t>captureMedia</a:t>
            </a:r>
            <a:endParaRPr lang="sk-SK" b="1" i="1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E87DCA83-8EFC-1887-CBF3-349185E056DD}"/>
              </a:ext>
            </a:extLst>
          </p:cNvPr>
          <p:cNvSpPr txBox="1"/>
          <p:nvPr/>
        </p:nvSpPr>
        <p:spPr>
          <a:xfrm>
            <a:off x="1801195" y="2250543"/>
            <a:ext cx="2173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B0F0"/>
                </a:solidFill>
              </a:rPr>
              <a:t>Config. </a:t>
            </a:r>
          </a:p>
          <a:p>
            <a:r>
              <a:rPr lang="en-US" sz="2000" b="1" i="1" dirty="0">
                <a:solidFill>
                  <a:srgbClr val="00B0F0"/>
                </a:solidFill>
              </a:rPr>
              <a:t>	Expressions:</a:t>
            </a:r>
            <a:endParaRPr lang="sk-SK" sz="2000" b="1" i="1" dirty="0">
              <a:solidFill>
                <a:srgbClr val="00B0F0"/>
              </a:solidFill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F69E9677-EA37-5745-3F29-5D3FDCD10EAE}"/>
              </a:ext>
            </a:extLst>
          </p:cNvPr>
          <p:cNvSpPr txBox="1"/>
          <p:nvPr/>
        </p:nvSpPr>
        <p:spPr>
          <a:xfrm>
            <a:off x="1832328" y="4428885"/>
            <a:ext cx="2646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B0F0"/>
                </a:solidFill>
              </a:rPr>
              <a:t>Config. Expressions:</a:t>
            </a:r>
            <a:endParaRPr lang="sk-SK" sz="2000" b="1" i="1" dirty="0">
              <a:solidFill>
                <a:srgbClr val="00B0F0"/>
              </a:solidFill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8EF73135-9ED6-5EFE-F059-71B09B7FB13B}"/>
              </a:ext>
            </a:extLst>
          </p:cNvPr>
          <p:cNvSpPr txBox="1"/>
          <p:nvPr/>
        </p:nvSpPr>
        <p:spPr>
          <a:xfrm>
            <a:off x="-21773" y="3453327"/>
            <a:ext cx="1742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B0F0"/>
                </a:solidFill>
              </a:rPr>
              <a:t>Config. </a:t>
            </a:r>
          </a:p>
          <a:p>
            <a:r>
              <a:rPr lang="en-US" sz="2000" b="1" i="1" dirty="0">
                <a:solidFill>
                  <a:srgbClr val="00B0F0"/>
                </a:solidFill>
              </a:rPr>
              <a:t>Expressions:</a:t>
            </a:r>
            <a:endParaRPr lang="sk-SK" sz="2000" b="1" i="1" dirty="0">
              <a:solidFill>
                <a:srgbClr val="00B0F0"/>
              </a:solidFill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7AB34CE4-6CE4-AAE1-C432-31C080C34156}"/>
              </a:ext>
            </a:extLst>
          </p:cNvPr>
          <p:cNvSpPr txBox="1"/>
          <p:nvPr/>
        </p:nvSpPr>
        <p:spPr>
          <a:xfrm>
            <a:off x="28535" y="2721964"/>
            <a:ext cx="1641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Variability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Block 1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732F8D19-7DE0-BB3D-E253-8DB37F9A90CF}"/>
              </a:ext>
            </a:extLst>
          </p:cNvPr>
          <p:cNvSpPr txBox="1"/>
          <p:nvPr/>
        </p:nvSpPr>
        <p:spPr>
          <a:xfrm>
            <a:off x="1764393" y="1827366"/>
            <a:ext cx="2782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Variability Block 2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2713D596-A754-95FC-37A3-5E28E529B418}"/>
              </a:ext>
            </a:extLst>
          </p:cNvPr>
          <p:cNvSpPr txBox="1"/>
          <p:nvPr/>
        </p:nvSpPr>
        <p:spPr>
          <a:xfrm>
            <a:off x="1744932" y="3642520"/>
            <a:ext cx="1734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Variability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Block 3</a:t>
            </a:r>
            <a:endParaRPr lang="sk-SK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02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494B97-F2F4-35A3-59EE-68253DB8E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5" y="394010"/>
            <a:ext cx="9410803" cy="1320800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Wrappers in </a:t>
            </a:r>
            <a:br>
              <a:rPr lang="en-US" sz="5400" b="1" dirty="0"/>
            </a:br>
            <a:r>
              <a:rPr lang="en-US" sz="5400" b="1" dirty="0"/>
              <a:t>pure::variants</a:t>
            </a:r>
            <a:endParaRPr lang="sk-SK" sz="54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9BCF714-5C7F-88F4-343E-969D576D9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375" y="1368133"/>
            <a:ext cx="6476519" cy="4449243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2790A806-C313-F21D-B859-7D27243C2C23}"/>
              </a:ext>
            </a:extLst>
          </p:cNvPr>
          <p:cNvSpPr txBox="1"/>
          <p:nvPr/>
        </p:nvSpPr>
        <p:spPr>
          <a:xfrm>
            <a:off x="1613211" y="5928887"/>
            <a:ext cx="7050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</a:t>
            </a:r>
            <a:r>
              <a:rPr lang="sk-SK" dirty="0" err="1"/>
              <a:t>pure</a:t>
            </a:r>
            <a:r>
              <a:rPr lang="sk-SK" dirty="0"/>
              <a:t>::</a:t>
            </a:r>
            <a:r>
              <a:rPr lang="sk-SK" dirty="0" err="1"/>
              <a:t>systems</a:t>
            </a:r>
            <a:r>
              <a:rPr lang="sk-SK" dirty="0"/>
              <a:t>: PLE &amp; </a:t>
            </a:r>
            <a:r>
              <a:rPr lang="sk-SK" dirty="0" err="1"/>
              <a:t>code</a:t>
            </a:r>
            <a:r>
              <a:rPr lang="sk-SK" dirty="0"/>
              <a:t>—</a:t>
            </a:r>
            <a:r>
              <a:rPr lang="sk-SK" dirty="0" err="1"/>
              <a:t>managing</a:t>
            </a:r>
            <a:r>
              <a:rPr lang="sk-SK" dirty="0"/>
              <a:t> </a:t>
            </a:r>
            <a:endParaRPr lang="en-US" dirty="0"/>
          </a:p>
          <a:p>
            <a:r>
              <a:rPr lang="sk-SK" dirty="0"/>
              <a:t>variability in </a:t>
            </a:r>
            <a:r>
              <a:rPr lang="sk-SK" dirty="0" err="1"/>
              <a:t>source</a:t>
            </a:r>
            <a:r>
              <a:rPr lang="sk-SK" dirty="0"/>
              <a:t> </a:t>
            </a:r>
            <a:r>
              <a:rPr lang="sk-SK" dirty="0" err="1"/>
              <a:t>code</a:t>
            </a:r>
            <a:r>
              <a:rPr lang="sk-SK" dirty="0"/>
              <a:t>. https: //youtu.be/</a:t>
            </a:r>
            <a:r>
              <a:rPr lang="sk-SK" dirty="0" err="1"/>
              <a:t>RlUYjWhJFkM</a:t>
            </a:r>
            <a:r>
              <a:rPr lang="sk-SK" dirty="0"/>
              <a:t> (2020)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C5398829-EB5F-AEBE-2177-193644505947}"/>
              </a:ext>
            </a:extLst>
          </p:cNvPr>
          <p:cNvSpPr/>
          <p:nvPr/>
        </p:nvSpPr>
        <p:spPr>
          <a:xfrm>
            <a:off x="5773052" y="5010473"/>
            <a:ext cx="1683397" cy="47939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679EC9B2-F762-C63C-BDE0-998341F52753}"/>
              </a:ext>
            </a:extLst>
          </p:cNvPr>
          <p:cNvSpPr/>
          <p:nvPr/>
        </p:nvSpPr>
        <p:spPr>
          <a:xfrm>
            <a:off x="5773051" y="1847527"/>
            <a:ext cx="5311261" cy="73212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08141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D8830-F9CD-CD0C-F47C-DFA70D163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06" y="223071"/>
            <a:ext cx="9921114" cy="1320800"/>
          </a:xfrm>
        </p:spPr>
        <p:txBody>
          <a:bodyPr>
            <a:noAutofit/>
          </a:bodyPr>
          <a:lstStyle/>
          <a:p>
            <a:r>
              <a:rPr lang="en-US" sz="6000" b="1" dirty="0"/>
              <a:t>Configuration expression in pure::variants</a:t>
            </a:r>
            <a:endParaRPr lang="sk-SK" sz="6000" b="1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C1CBBC6-F64D-72C9-531C-4FEE78266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1" t="12693" r="7678" b="70314"/>
          <a:stretch/>
        </p:blipFill>
        <p:spPr>
          <a:xfrm>
            <a:off x="3531220" y="4408544"/>
            <a:ext cx="5360020" cy="756057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E59E097E-3C35-B569-4917-B8151CBA1205}"/>
              </a:ext>
            </a:extLst>
          </p:cNvPr>
          <p:cNvSpPr txBox="1"/>
          <p:nvPr/>
        </p:nvSpPr>
        <p:spPr>
          <a:xfrm>
            <a:off x="1193315" y="5394790"/>
            <a:ext cx="7050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</a:t>
            </a:r>
            <a:r>
              <a:rPr lang="sk-SK" dirty="0" err="1"/>
              <a:t>pure</a:t>
            </a:r>
            <a:r>
              <a:rPr lang="sk-SK" dirty="0"/>
              <a:t>::</a:t>
            </a:r>
            <a:r>
              <a:rPr lang="sk-SK" dirty="0" err="1"/>
              <a:t>systems</a:t>
            </a:r>
            <a:r>
              <a:rPr lang="sk-SK" dirty="0"/>
              <a:t>: PLE &amp; </a:t>
            </a:r>
            <a:r>
              <a:rPr lang="sk-SK" dirty="0" err="1"/>
              <a:t>code</a:t>
            </a:r>
            <a:r>
              <a:rPr lang="sk-SK" dirty="0"/>
              <a:t>—</a:t>
            </a:r>
            <a:r>
              <a:rPr lang="sk-SK" dirty="0" err="1"/>
              <a:t>managing</a:t>
            </a:r>
            <a:r>
              <a:rPr lang="sk-SK" dirty="0"/>
              <a:t> </a:t>
            </a:r>
            <a:endParaRPr lang="en-US" dirty="0"/>
          </a:p>
          <a:p>
            <a:r>
              <a:rPr lang="sk-SK" dirty="0"/>
              <a:t>variability in </a:t>
            </a:r>
            <a:r>
              <a:rPr lang="sk-SK" dirty="0" err="1"/>
              <a:t>source</a:t>
            </a:r>
            <a:r>
              <a:rPr lang="sk-SK" dirty="0"/>
              <a:t> </a:t>
            </a:r>
            <a:r>
              <a:rPr lang="sk-SK" dirty="0" err="1"/>
              <a:t>code</a:t>
            </a:r>
            <a:r>
              <a:rPr lang="sk-SK" dirty="0"/>
              <a:t>. https: //youtu.be/</a:t>
            </a:r>
            <a:r>
              <a:rPr lang="sk-SK" dirty="0" err="1"/>
              <a:t>RlUYjWhJFkM</a:t>
            </a:r>
            <a:r>
              <a:rPr lang="sk-SK" dirty="0"/>
              <a:t> (2020)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7098890-8A45-08B5-1DF6-AC245B06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50" t="12987" r="11764" b="79957"/>
          <a:stretch/>
        </p:blipFill>
        <p:spPr>
          <a:xfrm>
            <a:off x="4519961" y="2728460"/>
            <a:ext cx="6378498" cy="554114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72974B08-BEEF-60BD-E889-E6000057EF07}"/>
              </a:ext>
            </a:extLst>
          </p:cNvPr>
          <p:cNvSpPr txBox="1"/>
          <p:nvPr/>
        </p:nvSpPr>
        <p:spPr>
          <a:xfrm>
            <a:off x="1642946" y="2523140"/>
            <a:ext cx="2674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err="1"/>
              <a:t>Expression</a:t>
            </a:r>
            <a:r>
              <a:rPr lang="sk-SK" sz="3600" b="1" dirty="0"/>
              <a:t>: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002C4DC-1B32-D5B7-C11B-E6FC02E88F37}"/>
              </a:ext>
            </a:extLst>
          </p:cNvPr>
          <p:cNvSpPr txBox="1"/>
          <p:nvPr/>
        </p:nvSpPr>
        <p:spPr>
          <a:xfrm>
            <a:off x="1642946" y="3700080"/>
            <a:ext cx="6197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err="1"/>
              <a:t>Whole</a:t>
            </a:r>
            <a:r>
              <a:rPr lang="sk-SK" sz="3600" b="1" dirty="0"/>
              <a:t> variability </a:t>
            </a:r>
            <a:r>
              <a:rPr lang="sk-SK" sz="3600" b="1" dirty="0" err="1"/>
              <a:t>construct</a:t>
            </a:r>
            <a:r>
              <a:rPr lang="sk-SK" sz="36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30613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97F5FB-4782-0E75-0379-B2AEF9819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06" y="156238"/>
            <a:ext cx="8596668" cy="1320800"/>
          </a:xfrm>
        </p:spPr>
        <p:txBody>
          <a:bodyPr>
            <a:noAutofit/>
          </a:bodyPr>
          <a:lstStyle/>
          <a:p>
            <a:r>
              <a:rPr lang="sk-SK" sz="6000" b="1" dirty="0"/>
              <a:t>Feature </a:t>
            </a:r>
            <a:br>
              <a:rPr lang="sk-SK" sz="6000" b="1" dirty="0"/>
            </a:br>
            <a:r>
              <a:rPr lang="sk-SK" sz="6000" b="1" dirty="0" err="1"/>
              <a:t>Configuration</a:t>
            </a:r>
            <a:endParaRPr lang="sk-SK" sz="60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F80A5DD-0121-FDF9-6BDB-4DFC7CE1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501" y="0"/>
            <a:ext cx="5779499" cy="685800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73D7D0CC-38D7-740E-776D-09F25FF91A13}"/>
              </a:ext>
            </a:extLst>
          </p:cNvPr>
          <p:cNvSpPr txBox="1"/>
          <p:nvPr/>
        </p:nvSpPr>
        <p:spPr>
          <a:xfrm>
            <a:off x="81292" y="4903394"/>
            <a:ext cx="6663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Source</a:t>
            </a:r>
            <a:r>
              <a:rPr lang="sk-SK" dirty="0"/>
              <a:t>: </a:t>
            </a:r>
            <a:r>
              <a:rPr lang="sk-SK" dirty="0" err="1"/>
              <a:t>Krzysztof</a:t>
            </a:r>
            <a:r>
              <a:rPr lang="sk-SK" dirty="0"/>
              <a:t> </a:t>
            </a:r>
            <a:r>
              <a:rPr lang="sk-SK" dirty="0" err="1"/>
              <a:t>Czarnecki</a:t>
            </a:r>
            <a:r>
              <a:rPr lang="sk-SK" dirty="0"/>
              <a:t> and </a:t>
            </a:r>
            <a:r>
              <a:rPr lang="sk-SK" dirty="0" err="1"/>
              <a:t>Michał</a:t>
            </a:r>
            <a:r>
              <a:rPr lang="sk-SK" dirty="0"/>
              <a:t> </a:t>
            </a:r>
            <a:r>
              <a:rPr lang="sk-SK" dirty="0" err="1"/>
              <a:t>Antkiewicz</a:t>
            </a:r>
            <a:r>
              <a:rPr lang="sk-SK" dirty="0"/>
              <a:t>. ‘‘</a:t>
            </a:r>
            <a:r>
              <a:rPr lang="sk-SK" dirty="0" err="1"/>
              <a:t>Map-ping</a:t>
            </a:r>
            <a:r>
              <a:rPr lang="sk-SK" dirty="0"/>
              <a:t> </a:t>
            </a:r>
            <a:r>
              <a:rPr lang="sk-SK" dirty="0" err="1"/>
              <a:t>Features</a:t>
            </a:r>
            <a:r>
              <a:rPr lang="sk-SK" dirty="0"/>
              <a:t> to </a:t>
            </a:r>
            <a:r>
              <a:rPr lang="sk-SK" dirty="0" err="1"/>
              <a:t>Models</a:t>
            </a:r>
            <a:r>
              <a:rPr lang="sk-SK" dirty="0"/>
              <a:t>: A </a:t>
            </a:r>
            <a:r>
              <a:rPr lang="sk-SK" dirty="0" err="1"/>
              <a:t>Template</a:t>
            </a:r>
            <a:r>
              <a:rPr lang="sk-SK" dirty="0"/>
              <a:t> </a:t>
            </a:r>
            <a:r>
              <a:rPr lang="sk-SK" dirty="0" err="1"/>
              <a:t>Approach</a:t>
            </a:r>
            <a:r>
              <a:rPr lang="sk-SK" dirty="0"/>
              <a:t> </a:t>
            </a:r>
            <a:r>
              <a:rPr lang="sk-SK" dirty="0" err="1"/>
              <a:t>Basedon</a:t>
            </a:r>
            <a:r>
              <a:rPr lang="sk-SK" dirty="0"/>
              <a:t> </a:t>
            </a:r>
            <a:r>
              <a:rPr lang="sk-SK" dirty="0" err="1"/>
              <a:t>Superimposed</a:t>
            </a:r>
            <a:r>
              <a:rPr lang="sk-SK" dirty="0"/>
              <a:t> </a:t>
            </a:r>
            <a:r>
              <a:rPr lang="sk-SK" dirty="0" err="1"/>
              <a:t>Variants</a:t>
            </a:r>
            <a:r>
              <a:rPr lang="sk-SK" dirty="0"/>
              <a:t>’’. </a:t>
            </a:r>
            <a:r>
              <a:rPr lang="sk-SK" dirty="0" err="1"/>
              <a:t>en</a:t>
            </a:r>
            <a:r>
              <a:rPr lang="sk-SK" dirty="0"/>
              <a:t>. In: </a:t>
            </a:r>
            <a:r>
              <a:rPr lang="sk-SK" dirty="0" err="1"/>
              <a:t>Generative</a:t>
            </a:r>
            <a:r>
              <a:rPr lang="sk-SK" dirty="0"/>
              <a:t> Pro-</a:t>
            </a:r>
            <a:r>
              <a:rPr lang="sk-SK" dirty="0" err="1"/>
              <a:t>gramming</a:t>
            </a:r>
            <a:r>
              <a:rPr lang="sk-SK" dirty="0"/>
              <a:t> and </a:t>
            </a:r>
            <a:r>
              <a:rPr lang="sk-SK" dirty="0" err="1"/>
              <a:t>Component</a:t>
            </a:r>
            <a:r>
              <a:rPr lang="sk-SK" dirty="0"/>
              <a:t> </a:t>
            </a:r>
            <a:r>
              <a:rPr lang="sk-SK" dirty="0" err="1"/>
              <a:t>Engineering</a:t>
            </a:r>
            <a:r>
              <a:rPr lang="sk-SK" dirty="0"/>
              <a:t>. </a:t>
            </a:r>
            <a:r>
              <a:rPr lang="sk-SK" dirty="0" err="1"/>
              <a:t>Ed</a:t>
            </a:r>
            <a:r>
              <a:rPr lang="sk-SK" dirty="0"/>
              <a:t>. by </a:t>
            </a:r>
            <a:r>
              <a:rPr lang="sk-SK" dirty="0" err="1"/>
              <a:t>DavidHutchison</a:t>
            </a:r>
            <a:r>
              <a:rPr lang="sk-SK" dirty="0"/>
              <a:t> et al. </a:t>
            </a:r>
            <a:r>
              <a:rPr lang="sk-SK" dirty="0" err="1"/>
              <a:t>Vol</a:t>
            </a:r>
            <a:r>
              <a:rPr lang="sk-SK" dirty="0"/>
              <a:t>. 3676. </a:t>
            </a:r>
            <a:r>
              <a:rPr lang="sk-SK" dirty="0" err="1"/>
              <a:t>Series</a:t>
            </a:r>
            <a:r>
              <a:rPr lang="sk-SK" dirty="0"/>
              <a:t> Title: </a:t>
            </a:r>
            <a:r>
              <a:rPr lang="sk-SK" dirty="0" err="1"/>
              <a:t>Lecture</a:t>
            </a:r>
            <a:r>
              <a:rPr lang="sk-SK" dirty="0"/>
              <a:t> </a:t>
            </a:r>
            <a:r>
              <a:rPr lang="sk-SK" dirty="0" err="1"/>
              <a:t>Notesin</a:t>
            </a:r>
            <a:r>
              <a:rPr lang="sk-SK" dirty="0"/>
              <a:t>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sk-SK" dirty="0"/>
              <a:t>. </a:t>
            </a:r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: </a:t>
            </a:r>
            <a:r>
              <a:rPr lang="sk-SK" dirty="0" err="1"/>
              <a:t>SpringerBerlin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2005, </a:t>
            </a:r>
            <a:r>
              <a:rPr lang="sk-SK" dirty="0" err="1"/>
              <a:t>pp</a:t>
            </a:r>
            <a:r>
              <a:rPr lang="sk-SK" dirty="0"/>
              <a:t>. 422–437.</a:t>
            </a:r>
          </a:p>
        </p:txBody>
      </p:sp>
    </p:spTree>
    <p:extLst>
      <p:ext uri="{BB962C8B-B14F-4D97-AF65-F5344CB8AC3E}">
        <p14:creationId xmlns:p14="http://schemas.microsoft.com/office/powerpoint/2010/main" val="1384389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2344F02-CB8D-9F3E-2EFE-961EE8368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364" y="2129904"/>
            <a:ext cx="8596668" cy="3880773"/>
          </a:xfrm>
        </p:spPr>
        <p:txBody>
          <a:bodyPr/>
          <a:lstStyle/>
          <a:p>
            <a:r>
              <a:rPr lang="sk-SK" dirty="0" err="1"/>
              <a:t>From</a:t>
            </a:r>
            <a:r>
              <a:rPr lang="sk-SK" dirty="0"/>
              <a:t> 1970</a:t>
            </a:r>
            <a:r>
              <a:rPr lang="en-US" dirty="0"/>
              <a:t>s</a:t>
            </a:r>
            <a:endParaRPr lang="sk-SK" dirty="0"/>
          </a:p>
          <a:p>
            <a:r>
              <a:rPr lang="sk-SK" dirty="0" err="1"/>
              <a:t>Language</a:t>
            </a:r>
            <a:r>
              <a:rPr lang="sk-SK" dirty="0"/>
              <a:t> </a:t>
            </a:r>
            <a:r>
              <a:rPr lang="sk-SK" dirty="0" err="1"/>
              <a:t>independent</a:t>
            </a:r>
            <a:r>
              <a:rPr lang="sk-SK" dirty="0"/>
              <a:t> </a:t>
            </a:r>
            <a:r>
              <a:rPr lang="en-US" dirty="0"/>
              <a:t>textual </a:t>
            </a:r>
            <a:r>
              <a:rPr lang="sk-SK" dirty="0" err="1"/>
              <a:t>preprocessor</a:t>
            </a:r>
            <a:endParaRPr lang="sk-SK" dirty="0"/>
          </a:p>
          <a:p>
            <a:r>
              <a:rPr lang="sk-SK" dirty="0"/>
              <a:t>To </a:t>
            </a:r>
            <a:r>
              <a:rPr lang="sk-SK" dirty="0" err="1"/>
              <a:t>create</a:t>
            </a:r>
            <a:r>
              <a:rPr lang="sk-SK" dirty="0"/>
              <a:t> </a:t>
            </a:r>
            <a:r>
              <a:rPr lang="sk-SK" dirty="0" err="1"/>
              <a:t>generalized</a:t>
            </a:r>
            <a:r>
              <a:rPr lang="sk-SK" dirty="0"/>
              <a:t> </a:t>
            </a:r>
            <a:r>
              <a:rPr lang="sk-SK" dirty="0" err="1"/>
              <a:t>components</a:t>
            </a:r>
            <a:endParaRPr lang="sk-SK" dirty="0"/>
          </a:p>
          <a:p>
            <a:pPr lvl="1"/>
            <a:r>
              <a:rPr lang="sk-SK" dirty="0" err="1"/>
              <a:t>Easily</a:t>
            </a:r>
            <a:r>
              <a:rPr lang="sk-SK" dirty="0"/>
              <a:t> </a:t>
            </a:r>
            <a:r>
              <a:rPr lang="sk-SK" dirty="0" err="1"/>
              <a:t>adapted</a:t>
            </a:r>
            <a:r>
              <a:rPr lang="sk-SK" dirty="0"/>
              <a:t> or </a:t>
            </a:r>
            <a:r>
              <a:rPr lang="sk-SK" dirty="0" err="1"/>
              <a:t>modified</a:t>
            </a:r>
            <a:r>
              <a:rPr lang="sk-SK" dirty="0"/>
              <a:t> to </a:t>
            </a:r>
            <a:r>
              <a:rPr lang="sk-SK" dirty="0" err="1"/>
              <a:t>different</a:t>
            </a:r>
            <a:r>
              <a:rPr lang="sk-SK" dirty="0"/>
              <a:t> </a:t>
            </a:r>
            <a:r>
              <a:rPr lang="sk-SK" dirty="0" err="1"/>
              <a:t>reuse</a:t>
            </a:r>
            <a:r>
              <a:rPr lang="sk-SK" dirty="0"/>
              <a:t> </a:t>
            </a:r>
            <a:r>
              <a:rPr lang="sk-SK" dirty="0" err="1"/>
              <a:t>contexts</a:t>
            </a:r>
            <a:endParaRPr lang="en-US" dirty="0"/>
          </a:p>
          <a:p>
            <a:pPr lvl="1"/>
            <a:r>
              <a:rPr lang="en-US" dirty="0"/>
              <a:t>Based on code templates and specification from developers</a:t>
            </a:r>
          </a:p>
          <a:p>
            <a:pPr lvl="1"/>
            <a:endParaRPr lang="en-US" dirty="0"/>
          </a:p>
          <a:p>
            <a:pPr lvl="1"/>
            <a:endParaRPr lang="sk-SK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1F1921C-9BA8-0129-D8CE-BFFE757F1E3F}"/>
              </a:ext>
            </a:extLst>
          </p:cNvPr>
          <p:cNvSpPr txBox="1">
            <a:spLocks/>
          </p:cNvSpPr>
          <p:nvPr/>
        </p:nvSpPr>
        <p:spPr>
          <a:xfrm>
            <a:off x="274148" y="143436"/>
            <a:ext cx="1032430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6000" b="1" dirty="0" err="1"/>
              <a:t>Framed</a:t>
            </a:r>
            <a:r>
              <a:rPr lang="sk-SK" sz="6000" b="1" dirty="0"/>
              <a:t> </a:t>
            </a:r>
            <a:r>
              <a:rPr lang="sk-SK" sz="6000" b="1" dirty="0" err="1"/>
              <a:t>Technology</a:t>
            </a:r>
            <a:r>
              <a:rPr lang="sk-SK" sz="6000" b="1" dirty="0"/>
              <a:t> - </a:t>
            </a:r>
            <a:r>
              <a:rPr lang="sk-SK" sz="6000" b="1" dirty="0" err="1"/>
              <a:t>Overview</a:t>
            </a:r>
            <a:endParaRPr lang="sk-SK" sz="6000" b="1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2708E6F5-B19D-015C-ABEA-4E4E6C7A2A71}"/>
              </a:ext>
            </a:extLst>
          </p:cNvPr>
          <p:cNvSpPr txBox="1"/>
          <p:nvPr/>
        </p:nvSpPr>
        <p:spPr>
          <a:xfrm>
            <a:off x="611945" y="4241475"/>
            <a:ext cx="5422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Typical Commands/Tags</a:t>
            </a:r>
            <a:r>
              <a:rPr lang="sk-SK" sz="3600" b="1" dirty="0"/>
              <a:t>: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4BFB7FE1-A552-8117-3BD3-DF409ED445FB}"/>
              </a:ext>
            </a:extLst>
          </p:cNvPr>
          <p:cNvSpPr txBox="1"/>
          <p:nvPr/>
        </p:nvSpPr>
        <p:spPr>
          <a:xfrm>
            <a:off x="1166011" y="4887806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&lt;set&gt;</a:t>
            </a:r>
            <a:r>
              <a:rPr lang="en-US" dirty="0"/>
              <a:t> - sets a variable</a:t>
            </a:r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E483325-CB33-142C-FA1F-9662349504DF}"/>
              </a:ext>
            </a:extLst>
          </p:cNvPr>
          <p:cNvSpPr txBox="1"/>
          <p:nvPr/>
        </p:nvSpPr>
        <p:spPr>
          <a:xfrm>
            <a:off x="1166011" y="5325480"/>
            <a:ext cx="3026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&lt;</a:t>
            </a:r>
            <a:r>
              <a:rPr lang="sk-SK" dirty="0" err="1"/>
              <a:t>select</a:t>
            </a:r>
            <a:r>
              <a:rPr lang="sk-SK" dirty="0"/>
              <a:t>&gt;</a:t>
            </a:r>
            <a:r>
              <a:rPr lang="en-US" dirty="0"/>
              <a:t> - selects an option</a:t>
            </a:r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4940118-F160-3DC4-A9C9-0829501DD81C}"/>
              </a:ext>
            </a:extLst>
          </p:cNvPr>
          <p:cNvSpPr txBox="1"/>
          <p:nvPr/>
        </p:nvSpPr>
        <p:spPr>
          <a:xfrm>
            <a:off x="1166011" y="5771769"/>
            <a:ext cx="538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&lt;</a:t>
            </a:r>
            <a:r>
              <a:rPr lang="sk-SK" dirty="0" err="1"/>
              <a:t>adapt</a:t>
            </a:r>
            <a:r>
              <a:rPr lang="sk-SK" dirty="0"/>
              <a:t>&gt;</a:t>
            </a:r>
            <a:r>
              <a:rPr lang="en-US" dirty="0"/>
              <a:t> - refines a module with new functionality</a:t>
            </a:r>
            <a:endParaRPr lang="sk-SK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2D0A5866-87BD-7F70-06D7-091712FBB6D2}"/>
              </a:ext>
            </a:extLst>
          </p:cNvPr>
          <p:cNvSpPr txBox="1"/>
          <p:nvPr/>
        </p:nvSpPr>
        <p:spPr>
          <a:xfrm>
            <a:off x="1166011" y="6191033"/>
            <a:ext cx="508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&lt;</a:t>
            </a:r>
            <a:r>
              <a:rPr lang="sk-SK" dirty="0" err="1"/>
              <a:t>while</a:t>
            </a:r>
            <a:r>
              <a:rPr lang="sk-SK" dirty="0"/>
              <a:t>&gt;</a:t>
            </a:r>
            <a:r>
              <a:rPr lang="en-US" dirty="0"/>
              <a:t> - creates a loop around repeating code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13017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2A39E2FC-503F-55DF-20D3-D496AFEF4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555" y="0"/>
            <a:ext cx="5164445" cy="6858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9E35129-6EA3-B6AC-3B14-18FA6CA93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37"/>
            <a:ext cx="5793246" cy="6863737"/>
          </a:xfrm>
          <a:prstGeom prst="rect">
            <a:avLst/>
          </a:prstGeom>
        </p:spPr>
      </p:pic>
      <p:sp>
        <p:nvSpPr>
          <p:cNvPr id="8" name="Šípka: doprava 7">
            <a:extLst>
              <a:ext uri="{FF2B5EF4-FFF2-40B4-BE49-F238E27FC236}">
                <a16:creationId xmlns:a16="http://schemas.microsoft.com/office/drawing/2014/main" id="{74F917C8-2315-0599-B070-E6D478376C59}"/>
              </a:ext>
            </a:extLst>
          </p:cNvPr>
          <p:cNvSpPr/>
          <p:nvPr/>
        </p:nvSpPr>
        <p:spPr>
          <a:xfrm>
            <a:off x="6315673" y="5118185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: doprava 8">
            <a:extLst>
              <a:ext uri="{FF2B5EF4-FFF2-40B4-BE49-F238E27FC236}">
                <a16:creationId xmlns:a16="http://schemas.microsoft.com/office/drawing/2014/main" id="{2E40C001-6BC5-CB56-0B52-82FBB47229A9}"/>
              </a:ext>
            </a:extLst>
          </p:cNvPr>
          <p:cNvSpPr/>
          <p:nvPr/>
        </p:nvSpPr>
        <p:spPr>
          <a:xfrm rot="10800000">
            <a:off x="5793246" y="2542416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D55F7A31-A121-00B0-57DC-F408C1073383}"/>
              </a:ext>
            </a:extLst>
          </p:cNvPr>
          <p:cNvSpPr txBox="1"/>
          <p:nvPr/>
        </p:nvSpPr>
        <p:spPr>
          <a:xfrm>
            <a:off x="5709508" y="3917856"/>
            <a:ext cx="1635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Framed</a:t>
            </a:r>
            <a:r>
              <a:rPr lang="sk-SK" b="1" dirty="0"/>
              <a:t> </a:t>
            </a:r>
          </a:p>
          <a:p>
            <a:r>
              <a:rPr lang="sk-SK" b="1" dirty="0" err="1"/>
              <a:t>Technology</a:t>
            </a:r>
            <a:r>
              <a:rPr lang="sk-SK" b="1" dirty="0"/>
              <a:t> – </a:t>
            </a:r>
          </a:p>
          <a:p>
            <a:r>
              <a:rPr lang="sk-SK" b="1" dirty="0"/>
              <a:t>variability </a:t>
            </a:r>
          </a:p>
          <a:p>
            <a:r>
              <a:rPr lang="sk-SK" b="1" dirty="0" err="1"/>
              <a:t>handled</a:t>
            </a:r>
            <a:r>
              <a:rPr lang="sk-SK" b="1" dirty="0"/>
              <a:t> </a:t>
            </a:r>
            <a:r>
              <a:rPr lang="sk-SK" b="1" dirty="0" err="1"/>
              <a:t>code</a:t>
            </a:r>
            <a:endParaRPr lang="sk-SK" b="1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E8D6AE45-8019-FD4A-C6EB-01BD355DB09B}"/>
              </a:ext>
            </a:extLst>
          </p:cNvPr>
          <p:cNvSpPr txBox="1"/>
          <p:nvPr/>
        </p:nvSpPr>
        <p:spPr>
          <a:xfrm>
            <a:off x="5709508" y="1514339"/>
            <a:ext cx="1965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Single </a:t>
            </a:r>
            <a:r>
              <a:rPr lang="sk-SK" b="1" dirty="0" err="1"/>
              <a:t>System</a:t>
            </a:r>
            <a:r>
              <a:rPr lang="sk-SK" b="1" dirty="0"/>
              <a:t> </a:t>
            </a:r>
          </a:p>
          <a:p>
            <a:r>
              <a:rPr lang="sk-SK" b="1" dirty="0" err="1"/>
              <a:t>Code</a:t>
            </a:r>
            <a:r>
              <a:rPr lang="sk-SK" b="1" dirty="0"/>
              <a:t> – OOP </a:t>
            </a:r>
          </a:p>
          <a:p>
            <a:r>
              <a:rPr lang="sk-SK" b="1" dirty="0" err="1"/>
              <a:t>implementation</a:t>
            </a:r>
            <a:r>
              <a:rPr lang="sk-SK" b="1" dirty="0"/>
              <a:t> 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C237D1F0-7D91-D2D3-AE4C-AEFC59E11975}"/>
              </a:ext>
            </a:extLst>
          </p:cNvPr>
          <p:cNvSpPr txBox="1"/>
          <p:nvPr/>
        </p:nvSpPr>
        <p:spPr>
          <a:xfrm>
            <a:off x="5838793" y="86153"/>
            <a:ext cx="19479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i="1" dirty="0" err="1"/>
              <a:t>pertaining</a:t>
            </a:r>
            <a:r>
              <a:rPr lang="sk-SK" sz="1600" i="1" dirty="0"/>
              <a:t> to </a:t>
            </a:r>
            <a:endParaRPr lang="en-US" sz="1600" i="1" dirty="0"/>
          </a:p>
          <a:p>
            <a:r>
              <a:rPr lang="sk-SK" sz="1600" i="1" dirty="0" err="1"/>
              <a:t>the</a:t>
            </a:r>
            <a:r>
              <a:rPr lang="sk-SK" sz="1600" i="1" dirty="0"/>
              <a:t> </a:t>
            </a:r>
            <a:r>
              <a:rPr lang="sk-SK" sz="1600" i="1" dirty="0" err="1"/>
              <a:t>hyperlinkEvent</a:t>
            </a:r>
            <a:endParaRPr lang="en-US" sz="1600" i="1" dirty="0"/>
          </a:p>
          <a:p>
            <a:r>
              <a:rPr lang="en-US" sz="1600" i="1" dirty="0"/>
              <a:t> requires to </a:t>
            </a:r>
          </a:p>
          <a:p>
            <a:r>
              <a:rPr lang="en-US" sz="1600" i="1" dirty="0"/>
              <a:t>update code </a:t>
            </a:r>
          </a:p>
          <a:p>
            <a:r>
              <a:rPr lang="en-US" sz="1600" i="1" dirty="0"/>
              <a:t>in both frames</a:t>
            </a:r>
            <a:endParaRPr lang="sk-SK" sz="1600" i="1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51E2B9CC-4324-CD06-BA57-BD689DC742CA}"/>
              </a:ext>
            </a:extLst>
          </p:cNvPr>
          <p:cNvSpPr txBox="1"/>
          <p:nvPr/>
        </p:nvSpPr>
        <p:spPr>
          <a:xfrm>
            <a:off x="1105406" y="5569786"/>
            <a:ext cx="5399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Loughran, N., Rashid, A., Zhang, W., </a:t>
            </a:r>
            <a:r>
              <a:rPr lang="en-US" dirty="0" err="1"/>
              <a:t>Jarzabek</a:t>
            </a:r>
            <a:r>
              <a:rPr lang="en-US" dirty="0"/>
              <a:t>, S.: Supporting product line </a:t>
            </a:r>
          </a:p>
          <a:p>
            <a:r>
              <a:rPr lang="en-US" dirty="0"/>
              <a:t>evolution with framed aspects p. 5 (2004)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59624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39E0539-B53E-5073-4186-6A89F04E6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92" y="2037774"/>
            <a:ext cx="8596668" cy="3880773"/>
          </a:xfrm>
        </p:spPr>
        <p:txBody>
          <a:bodyPr/>
          <a:lstStyle/>
          <a:p>
            <a:r>
              <a:rPr lang="sk-SK" dirty="0" err="1"/>
              <a:t>Implementation</a:t>
            </a:r>
            <a:r>
              <a:rPr lang="sk-SK" dirty="0"/>
              <a:t> of cache feature </a:t>
            </a:r>
            <a:r>
              <a:rPr lang="sk-SK" dirty="0" err="1"/>
              <a:t>using</a:t>
            </a:r>
            <a:r>
              <a:rPr lang="sk-SK" dirty="0"/>
              <a:t> </a:t>
            </a:r>
          </a:p>
          <a:p>
            <a:pPr marL="0" indent="0">
              <a:buNone/>
            </a:pPr>
            <a:r>
              <a:rPr lang="sk-SK" dirty="0" err="1"/>
              <a:t>object-oriented</a:t>
            </a:r>
            <a:r>
              <a:rPr lang="sk-SK" dirty="0"/>
              <a:t> </a:t>
            </a:r>
            <a:r>
              <a:rPr lang="sk-SK" dirty="0" err="1"/>
              <a:t>programming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6F485C6-5E13-3973-7E4A-AF5088C28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500" y="-69642"/>
            <a:ext cx="5847184" cy="692764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740996B-BC84-74EC-9117-57CCBAC1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48" y="143436"/>
            <a:ext cx="6500163" cy="1320800"/>
          </a:xfrm>
        </p:spPr>
        <p:txBody>
          <a:bodyPr>
            <a:normAutofit fontScale="90000"/>
          </a:bodyPr>
          <a:lstStyle/>
          <a:p>
            <a:r>
              <a:rPr lang="sk-SK" sz="6600" b="1" dirty="0" err="1"/>
              <a:t>Framed</a:t>
            </a:r>
            <a:r>
              <a:rPr lang="sk-SK" sz="6600" b="1" dirty="0"/>
              <a:t> </a:t>
            </a:r>
            <a:br>
              <a:rPr lang="sk-SK" sz="6600" b="1" dirty="0"/>
            </a:br>
            <a:r>
              <a:rPr lang="sk-SK" sz="6600" b="1" dirty="0" err="1"/>
              <a:t>Technology</a:t>
            </a:r>
            <a:r>
              <a:rPr lang="sk-SK" sz="6600" b="1" dirty="0"/>
              <a:t> - OOP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F6184406-66BC-2821-1A2A-DDFDCF095F20}"/>
              </a:ext>
            </a:extLst>
          </p:cNvPr>
          <p:cNvSpPr txBox="1"/>
          <p:nvPr/>
        </p:nvSpPr>
        <p:spPr>
          <a:xfrm>
            <a:off x="1427114" y="5637291"/>
            <a:ext cx="5515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Loughran, N., Rashid, A., Zhang, W., </a:t>
            </a:r>
            <a:r>
              <a:rPr lang="en-US" dirty="0" err="1"/>
              <a:t>Jarzabek</a:t>
            </a:r>
            <a:r>
              <a:rPr lang="en-US" dirty="0"/>
              <a:t>, S.: Supporting product line </a:t>
            </a:r>
          </a:p>
          <a:p>
            <a:r>
              <a:rPr lang="en-US" dirty="0"/>
              <a:t>evolution with framed aspects p. 5 (2004)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77211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E530CCC7-89A1-6EF8-29DD-93E033157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612" y="0"/>
            <a:ext cx="7181412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655074FF-5728-CC9A-67FF-DAB6DFFB2922}"/>
              </a:ext>
            </a:extLst>
          </p:cNvPr>
          <p:cNvSpPr txBox="1">
            <a:spLocks/>
          </p:cNvSpPr>
          <p:nvPr/>
        </p:nvSpPr>
        <p:spPr>
          <a:xfrm>
            <a:off x="144978" y="339767"/>
            <a:ext cx="650016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6600" b="1" dirty="0" err="1"/>
              <a:t>Framed</a:t>
            </a:r>
            <a:r>
              <a:rPr lang="sk-SK" sz="6600" b="1" dirty="0"/>
              <a:t> </a:t>
            </a:r>
            <a:br>
              <a:rPr lang="sk-SK" sz="6600" b="1" dirty="0"/>
            </a:br>
            <a:r>
              <a:rPr lang="sk-SK" sz="6600" b="1" dirty="0" err="1"/>
              <a:t>Technology</a:t>
            </a:r>
            <a:r>
              <a:rPr lang="sk-SK" sz="6600" b="1" dirty="0"/>
              <a:t> - AOP</a:t>
            </a:r>
          </a:p>
        </p:txBody>
      </p:sp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FEF63AF0-214E-42BF-66EE-210F9189A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76" y="1743413"/>
            <a:ext cx="4832899" cy="3880773"/>
          </a:xfrm>
        </p:spPr>
        <p:txBody>
          <a:bodyPr/>
          <a:lstStyle/>
          <a:p>
            <a:r>
              <a:rPr lang="sk-SK" dirty="0" err="1"/>
              <a:t>Implementation</a:t>
            </a:r>
            <a:r>
              <a:rPr lang="sk-SK" dirty="0"/>
              <a:t> of cache feature </a:t>
            </a:r>
            <a:r>
              <a:rPr lang="sk-SK" dirty="0" err="1"/>
              <a:t>using</a:t>
            </a:r>
            <a:r>
              <a:rPr lang="sk-SK" dirty="0"/>
              <a:t> </a:t>
            </a:r>
          </a:p>
          <a:p>
            <a:pPr marL="0" indent="0">
              <a:buNone/>
            </a:pPr>
            <a:r>
              <a:rPr lang="sk-SK" dirty="0" err="1"/>
              <a:t>aspect-oriented</a:t>
            </a:r>
            <a:r>
              <a:rPr lang="sk-SK" dirty="0"/>
              <a:t> </a:t>
            </a:r>
            <a:r>
              <a:rPr lang="sk-SK" dirty="0" err="1"/>
              <a:t>programming</a:t>
            </a:r>
            <a:endParaRPr lang="sk-SK" dirty="0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A3656973-C837-B918-343E-98EE5D716655}"/>
              </a:ext>
            </a:extLst>
          </p:cNvPr>
          <p:cNvSpPr txBox="1"/>
          <p:nvPr/>
        </p:nvSpPr>
        <p:spPr>
          <a:xfrm>
            <a:off x="74072" y="2560297"/>
            <a:ext cx="46295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UNAVAILABLE PARAMETERIZATION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SUPPORT </a:t>
            </a:r>
            <a:r>
              <a:rPr lang="en-US" sz="2400" b="1" dirty="0"/>
              <a:t>WITH  PURE </a:t>
            </a:r>
          </a:p>
          <a:p>
            <a:r>
              <a:rPr lang="en-US" sz="2400" b="1" dirty="0"/>
              <a:t>ASPECT-ORIENTED PROGRAMMING</a:t>
            </a:r>
            <a:endParaRPr lang="sk-SK" sz="2400" b="1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032EB31D-4369-F9C7-72C1-92BBD25E77F5}"/>
              </a:ext>
            </a:extLst>
          </p:cNvPr>
          <p:cNvSpPr txBox="1"/>
          <p:nvPr/>
        </p:nvSpPr>
        <p:spPr>
          <a:xfrm>
            <a:off x="3743516" y="2514846"/>
            <a:ext cx="22846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Abstract aspects </a:t>
            </a:r>
          </a:p>
          <a:p>
            <a:r>
              <a:rPr lang="en-US" dirty="0"/>
              <a:t>	+ </a:t>
            </a:r>
          </a:p>
          <a:p>
            <a:r>
              <a:rPr lang="en-US" b="1" dirty="0"/>
              <a:t>Concreate aspects </a:t>
            </a:r>
          </a:p>
          <a:p>
            <a:r>
              <a:rPr lang="en-US" dirty="0"/>
              <a:t>(specifying concrete</a:t>
            </a:r>
          </a:p>
          <a:p>
            <a:r>
              <a:rPr lang="en-US" dirty="0"/>
              <a:t> variants)</a:t>
            </a:r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336ED2A8-6965-FE85-A6C6-0796662803AC}"/>
              </a:ext>
            </a:extLst>
          </p:cNvPr>
          <p:cNvSpPr txBox="1"/>
          <p:nvPr/>
        </p:nvSpPr>
        <p:spPr>
          <a:xfrm>
            <a:off x="3954849" y="3923123"/>
            <a:ext cx="14975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-can lead to </a:t>
            </a:r>
          </a:p>
          <a:p>
            <a:r>
              <a:rPr lang="en-US" dirty="0"/>
              <a:t>inheritance </a:t>
            </a:r>
          </a:p>
          <a:p>
            <a:r>
              <a:rPr lang="en-US" dirty="0" err="1"/>
              <a:t>annomalies</a:t>
            </a:r>
            <a:endParaRPr lang="sk-SK" dirty="0"/>
          </a:p>
        </p:txBody>
      </p:sp>
      <p:sp>
        <p:nvSpPr>
          <p:cNvPr id="9" name="Šípka: obojsmerná zvislá 8">
            <a:extLst>
              <a:ext uri="{FF2B5EF4-FFF2-40B4-BE49-F238E27FC236}">
                <a16:creationId xmlns:a16="http://schemas.microsoft.com/office/drawing/2014/main" id="{7EB59CF7-98ED-D2B0-5D3A-A9C5E136570D}"/>
              </a:ext>
            </a:extLst>
          </p:cNvPr>
          <p:cNvSpPr/>
          <p:nvPr/>
        </p:nvSpPr>
        <p:spPr>
          <a:xfrm rot="20769268">
            <a:off x="3260192" y="2601492"/>
            <a:ext cx="546185" cy="1557230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D89E1E0D-8B62-C9AA-C891-9879C6082CC1}"/>
              </a:ext>
            </a:extLst>
          </p:cNvPr>
          <p:cNvSpPr txBox="1"/>
          <p:nvPr/>
        </p:nvSpPr>
        <p:spPr>
          <a:xfrm>
            <a:off x="439071" y="4968368"/>
            <a:ext cx="39520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Loughran, N., Rashid, A., Zhang, W., </a:t>
            </a:r>
            <a:r>
              <a:rPr lang="en-US" dirty="0" err="1"/>
              <a:t>Jarzabek</a:t>
            </a:r>
            <a:r>
              <a:rPr lang="en-US" dirty="0"/>
              <a:t>, S.: Supporting product line </a:t>
            </a:r>
          </a:p>
          <a:p>
            <a:r>
              <a:rPr lang="en-US" dirty="0"/>
              <a:t>evolution with framed aspects p. 5 (2004)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22284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6A903BE-80DD-94FF-9A5D-0F6621AD2F06}"/>
              </a:ext>
            </a:extLst>
          </p:cNvPr>
          <p:cNvSpPr txBox="1">
            <a:spLocks/>
          </p:cNvSpPr>
          <p:nvPr/>
        </p:nvSpPr>
        <p:spPr>
          <a:xfrm>
            <a:off x="274148" y="143436"/>
            <a:ext cx="1032430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6000" b="1" dirty="0" err="1"/>
              <a:t>Framed</a:t>
            </a:r>
            <a:r>
              <a:rPr lang="sk-SK" sz="6000" b="1" dirty="0"/>
              <a:t> </a:t>
            </a:r>
            <a:r>
              <a:rPr lang="sk-SK" sz="6000" b="1" dirty="0" err="1"/>
              <a:t>Technology</a:t>
            </a:r>
            <a:r>
              <a:rPr lang="sk-SK" sz="6000" b="1" dirty="0"/>
              <a:t> </a:t>
            </a:r>
            <a:r>
              <a:rPr lang="en-US" sz="6000" b="1" dirty="0"/>
              <a:t>With Aspects</a:t>
            </a:r>
            <a:endParaRPr lang="sk-SK" sz="6000" b="1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A1F0AC96-A0A0-6C09-9560-B5001E08FC88}"/>
              </a:ext>
            </a:extLst>
          </p:cNvPr>
          <p:cNvSpPr txBox="1"/>
          <p:nvPr/>
        </p:nvSpPr>
        <p:spPr>
          <a:xfrm>
            <a:off x="1515818" y="2092687"/>
            <a:ext cx="7218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-benefitting from the combination of Frame technology and aspects</a:t>
            </a:r>
            <a:endParaRPr lang="sk-SK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3D1824C9-9363-B993-0D1E-EF30D3A36829}"/>
              </a:ext>
            </a:extLst>
          </p:cNvPr>
          <p:cNvSpPr txBox="1"/>
          <p:nvPr/>
        </p:nvSpPr>
        <p:spPr>
          <a:xfrm>
            <a:off x="1986614" y="3733694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Aspects</a:t>
            </a:r>
            <a:endParaRPr lang="sk-SK" sz="3600" b="1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37439D5-66BC-1A15-E7C2-1E77A69FFC96}"/>
              </a:ext>
            </a:extLst>
          </p:cNvPr>
          <p:cNvSpPr txBox="1"/>
          <p:nvPr/>
        </p:nvSpPr>
        <p:spPr>
          <a:xfrm>
            <a:off x="5253267" y="3774561"/>
            <a:ext cx="4094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Frame Technology</a:t>
            </a:r>
            <a:endParaRPr lang="sk-SK" sz="3600" b="1" dirty="0"/>
          </a:p>
        </p:txBody>
      </p:sp>
      <p:sp>
        <p:nvSpPr>
          <p:cNvPr id="8" name="Šípka: obojsmerná vodorovná 7">
            <a:extLst>
              <a:ext uri="{FF2B5EF4-FFF2-40B4-BE49-F238E27FC236}">
                <a16:creationId xmlns:a16="http://schemas.microsoft.com/office/drawing/2014/main" id="{94E198FC-C4CD-2717-9190-42CB361A3331}"/>
              </a:ext>
            </a:extLst>
          </p:cNvPr>
          <p:cNvSpPr/>
          <p:nvPr/>
        </p:nvSpPr>
        <p:spPr>
          <a:xfrm>
            <a:off x="3915350" y="3815429"/>
            <a:ext cx="1190561" cy="56459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341F4106-4E71-6EC9-3555-D0D8E1BBC09D}"/>
              </a:ext>
            </a:extLst>
          </p:cNvPr>
          <p:cNvSpPr txBox="1"/>
          <p:nvPr/>
        </p:nvSpPr>
        <p:spPr>
          <a:xfrm>
            <a:off x="333918" y="4380025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-to encapsulate and modularize </a:t>
            </a:r>
          </a:p>
          <a:p>
            <a:r>
              <a:rPr lang="en-US" dirty="0"/>
              <a:t>tangled features</a:t>
            </a:r>
            <a:endParaRPr lang="sk-SK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D4CFE21F-97DD-A102-B817-253FA52B457F}"/>
              </a:ext>
            </a:extLst>
          </p:cNvPr>
          <p:cNvSpPr txBox="1"/>
          <p:nvPr/>
        </p:nvSpPr>
        <p:spPr>
          <a:xfrm>
            <a:off x="5540204" y="4330226"/>
            <a:ext cx="6112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-providing parameterization and reconfiguration support </a:t>
            </a:r>
          </a:p>
          <a:p>
            <a:r>
              <a:rPr lang="en-US" dirty="0"/>
              <a:t>for feature aspects</a:t>
            </a:r>
            <a:endParaRPr lang="sk-SK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14B7850A-6104-B345-0DA6-D5AB2916C581}"/>
              </a:ext>
            </a:extLst>
          </p:cNvPr>
          <p:cNvSpPr txBox="1"/>
          <p:nvPr/>
        </p:nvSpPr>
        <p:spPr>
          <a:xfrm>
            <a:off x="1515818" y="2431809"/>
            <a:ext cx="522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-processed by </a:t>
            </a:r>
            <a:r>
              <a:rPr lang="en-US" b="1" dirty="0"/>
              <a:t>Lancaster Frame Processor (LFP)</a:t>
            </a:r>
            <a:endParaRPr lang="sk-SK" b="1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5E840F32-7923-AA39-F0CC-7D635CCE1668}"/>
              </a:ext>
            </a:extLst>
          </p:cNvPr>
          <p:cNvSpPr txBox="1"/>
          <p:nvPr/>
        </p:nvSpPr>
        <p:spPr>
          <a:xfrm>
            <a:off x="2405669" y="2754258"/>
            <a:ext cx="5840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-takes only selected frame constructs</a:t>
            </a:r>
          </a:p>
          <a:p>
            <a:r>
              <a:rPr lang="en-US" dirty="0">
                <a:solidFill>
                  <a:srgbClr val="FF0000"/>
                </a:solidFill>
              </a:rPr>
              <a:t>-forces programmer to use aspect-oriented techniques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47BE7055-6B3E-EF9F-A8B2-9E413F39AD07}"/>
              </a:ext>
            </a:extLst>
          </p:cNvPr>
          <p:cNvSpPr txBox="1"/>
          <p:nvPr/>
        </p:nvSpPr>
        <p:spPr>
          <a:xfrm>
            <a:off x="570733" y="2724348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RESTRICTIONS:</a:t>
            </a:r>
            <a:endParaRPr lang="sk-SK" b="1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E02DE3C0-3053-C006-E533-0138EFF0596C}"/>
              </a:ext>
            </a:extLst>
          </p:cNvPr>
          <p:cNvSpPr txBox="1"/>
          <p:nvPr/>
        </p:nvSpPr>
        <p:spPr>
          <a:xfrm>
            <a:off x="2951855" y="5397355"/>
            <a:ext cx="900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-creation of metavariables and options bound to specification from the developer</a:t>
            </a:r>
            <a:endParaRPr lang="sk-SK" b="1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FBD374FD-ABC4-143B-6E0B-2274BFF393EE}"/>
              </a:ext>
            </a:extLst>
          </p:cNvPr>
          <p:cNvSpPr txBox="1"/>
          <p:nvPr/>
        </p:nvSpPr>
        <p:spPr>
          <a:xfrm>
            <a:off x="3340043" y="5730460"/>
            <a:ext cx="419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-to support effective parameterization</a:t>
            </a:r>
          </a:p>
          <a:p>
            <a:r>
              <a:rPr lang="en-US" dirty="0"/>
              <a:t> and reconfiguration </a:t>
            </a:r>
            <a:endParaRPr lang="sk-SK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82533350-BB87-E7C2-FF86-48BA96E8EB47}"/>
              </a:ext>
            </a:extLst>
          </p:cNvPr>
          <p:cNvSpPr txBox="1"/>
          <p:nvPr/>
        </p:nvSpPr>
        <p:spPr>
          <a:xfrm>
            <a:off x="2951854" y="4990129"/>
            <a:ext cx="384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-reduces clutter of template code</a:t>
            </a:r>
            <a:endParaRPr lang="sk-SK" b="1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AD39D180-F75B-2EB0-E331-3D3CF11E627E}"/>
              </a:ext>
            </a:extLst>
          </p:cNvPr>
          <p:cNvSpPr txBox="1"/>
          <p:nvPr/>
        </p:nvSpPr>
        <p:spPr>
          <a:xfrm>
            <a:off x="6724413" y="2393198"/>
            <a:ext cx="546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[which is essentially a cut down</a:t>
            </a:r>
          </a:p>
          <a:p>
            <a:r>
              <a:rPr lang="en-US" dirty="0"/>
              <a:t>			 version of the XVCL frame processor]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39525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4C79ED2-6667-90AC-6145-03D4AD62A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9523" y="56368"/>
            <a:ext cx="8060736" cy="5591089"/>
          </a:xfr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5744EF1B-C873-C485-D83F-5AA6CABA8A1F}"/>
              </a:ext>
            </a:extLst>
          </p:cNvPr>
          <p:cNvSpPr txBox="1"/>
          <p:nvPr/>
        </p:nvSpPr>
        <p:spPr>
          <a:xfrm>
            <a:off x="3534861" y="5863762"/>
            <a:ext cx="8749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Loughran, N., Rashid, A., Zhang, W., </a:t>
            </a:r>
            <a:r>
              <a:rPr lang="en-US" dirty="0" err="1"/>
              <a:t>Jarzabek</a:t>
            </a:r>
            <a:r>
              <a:rPr lang="en-US" dirty="0"/>
              <a:t>, S.: Supporting product line </a:t>
            </a:r>
          </a:p>
          <a:p>
            <a:r>
              <a:rPr lang="en-US" dirty="0"/>
              <a:t>evolution with framed aspects p. 5 (2004)</a:t>
            </a:r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311DDB-657E-87AB-F92F-1AC88F2B0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17" y="56368"/>
            <a:ext cx="4064650" cy="1320800"/>
          </a:xfrm>
        </p:spPr>
        <p:txBody>
          <a:bodyPr>
            <a:noAutofit/>
          </a:bodyPr>
          <a:lstStyle/>
          <a:p>
            <a:r>
              <a:rPr lang="en-US" sz="6000" b="1" dirty="0"/>
              <a:t>Comparing Frames and AOP</a:t>
            </a:r>
            <a:endParaRPr lang="sk-SK" sz="6000" b="1" dirty="0"/>
          </a:p>
        </p:txBody>
      </p:sp>
    </p:spTree>
    <p:extLst>
      <p:ext uri="{BB962C8B-B14F-4D97-AF65-F5344CB8AC3E}">
        <p14:creationId xmlns:p14="http://schemas.microsoft.com/office/powerpoint/2010/main" val="4055388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967B6A06-CA28-6864-05A6-D842E2B6F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60" y="151941"/>
            <a:ext cx="8802347" cy="1320800"/>
          </a:xfrm>
        </p:spPr>
        <p:txBody>
          <a:bodyPr>
            <a:noAutofit/>
          </a:bodyPr>
          <a:lstStyle/>
          <a:p>
            <a:r>
              <a:rPr lang="sk-SK" sz="6000" b="1" dirty="0" err="1"/>
              <a:t>Framed</a:t>
            </a:r>
            <a:r>
              <a:rPr lang="sk-SK" sz="6000" b="1" dirty="0"/>
              <a:t> </a:t>
            </a:r>
            <a:r>
              <a:rPr lang="sk-SK" sz="6000" b="1" dirty="0" err="1"/>
              <a:t>Aspects</a:t>
            </a:r>
            <a:endParaRPr lang="sk-SK" sz="6000" b="1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0CF0A9FF-EB93-1702-E678-38BD41113992}"/>
              </a:ext>
            </a:extLst>
          </p:cNvPr>
          <p:cNvSpPr txBox="1"/>
          <p:nvPr/>
        </p:nvSpPr>
        <p:spPr>
          <a:xfrm>
            <a:off x="2457465" y="2422374"/>
            <a:ext cx="4617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en-US" sz="3600" b="1" dirty="0">
                <a:solidFill>
                  <a:srgbClr val="FF0000"/>
                </a:solidFill>
              </a:rPr>
              <a:t>CODE AFFECTED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WITH FRAMED TAGS</a:t>
            </a:r>
            <a:endParaRPr lang="sk-SK" sz="3600" b="1" dirty="0">
              <a:solidFill>
                <a:srgbClr val="FF0000"/>
              </a:solidFill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AB9C162B-349E-F8A2-DC89-04EB80EE5252}"/>
              </a:ext>
            </a:extLst>
          </p:cNvPr>
          <p:cNvSpPr txBox="1"/>
          <p:nvPr/>
        </p:nvSpPr>
        <p:spPr>
          <a:xfrm>
            <a:off x="6954017" y="1157060"/>
            <a:ext cx="56966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B) MERGE ALTERNATIVE AND OPTIONAL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FEATURES IN TERMS OF CONSTRAINTS</a:t>
            </a:r>
            <a:endParaRPr lang="sk-SK" sz="3600" b="1" dirty="0">
              <a:solidFill>
                <a:srgbClr val="FF0000"/>
              </a:solidFill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92F389D-B9B5-DFA4-B576-E62B28D59822}"/>
              </a:ext>
            </a:extLst>
          </p:cNvPr>
          <p:cNvSpPr txBox="1"/>
          <p:nvPr/>
        </p:nvSpPr>
        <p:spPr>
          <a:xfrm>
            <a:off x="7306274" y="5901418"/>
            <a:ext cx="4992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Loughran, N., Rashid, A., Zhang, W., </a:t>
            </a:r>
            <a:r>
              <a:rPr lang="en-US" dirty="0" err="1"/>
              <a:t>Jarzabek</a:t>
            </a:r>
            <a:r>
              <a:rPr lang="en-US" dirty="0"/>
              <a:t>, S.: Supporting product line </a:t>
            </a:r>
          </a:p>
          <a:p>
            <a:r>
              <a:rPr lang="en-US" dirty="0"/>
              <a:t>evolution with framed aspects p. 5 (2004)</a:t>
            </a:r>
            <a:endParaRPr lang="sk-SK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0885C3DB-ED2F-415E-68B6-47B633980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8" y="3517629"/>
            <a:ext cx="3614352" cy="322710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DA18E2EA-C220-A5E6-7C0D-E16385A85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968" y="3621966"/>
            <a:ext cx="4051244" cy="2273726"/>
          </a:xfrm>
          <a:prstGeom prst="rect">
            <a:avLst/>
          </a:prstGeom>
        </p:spPr>
      </p:pic>
      <p:sp>
        <p:nvSpPr>
          <p:cNvPr id="10" name="Šípka: doprava 9">
            <a:extLst>
              <a:ext uri="{FF2B5EF4-FFF2-40B4-BE49-F238E27FC236}">
                <a16:creationId xmlns:a16="http://schemas.microsoft.com/office/drawing/2014/main" id="{899C3070-5226-0BAA-8600-F610723555CE}"/>
              </a:ext>
            </a:extLst>
          </p:cNvPr>
          <p:cNvSpPr/>
          <p:nvPr/>
        </p:nvSpPr>
        <p:spPr>
          <a:xfrm rot="2805772">
            <a:off x="5093181" y="1368849"/>
            <a:ext cx="941386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Šípka: doprava 10">
            <a:extLst>
              <a:ext uri="{FF2B5EF4-FFF2-40B4-BE49-F238E27FC236}">
                <a16:creationId xmlns:a16="http://schemas.microsoft.com/office/drawing/2014/main" id="{09DF21F6-16D0-893C-A81A-9C70EEF9793A}"/>
              </a:ext>
            </a:extLst>
          </p:cNvPr>
          <p:cNvSpPr/>
          <p:nvPr/>
        </p:nvSpPr>
        <p:spPr>
          <a:xfrm rot="7971028">
            <a:off x="4075264" y="1459637"/>
            <a:ext cx="1492577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2B593B66-05E8-BEDC-E593-036527E60316}"/>
              </a:ext>
            </a:extLst>
          </p:cNvPr>
          <p:cNvSpPr txBox="1"/>
          <p:nvPr/>
        </p:nvSpPr>
        <p:spPr>
          <a:xfrm>
            <a:off x="155151" y="241967"/>
            <a:ext cx="452476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-aspects benefitting from generalization</a:t>
            </a:r>
          </a:p>
          <a:p>
            <a:r>
              <a:rPr lang="en-US" b="1" dirty="0"/>
              <a:t> and parameterization</a:t>
            </a:r>
          </a:p>
          <a:p>
            <a:r>
              <a:rPr lang="en-US" dirty="0"/>
              <a:t>-offering </a:t>
            </a:r>
            <a:r>
              <a:rPr lang="en-US" i="1" u="sng" dirty="0"/>
              <a:t>the best from frames and </a:t>
            </a:r>
          </a:p>
          <a:p>
            <a:r>
              <a:rPr lang="en-US" i="1" u="sng" dirty="0"/>
              <a:t> aspects </a:t>
            </a:r>
            <a:r>
              <a:rPr lang="en-US" dirty="0"/>
              <a:t>such as </a:t>
            </a:r>
          </a:p>
          <a:p>
            <a:r>
              <a:rPr lang="en-US" dirty="0"/>
              <a:t>	</a:t>
            </a:r>
            <a:r>
              <a:rPr lang="en-US" b="1" i="1" dirty="0"/>
              <a:t>-flexibility</a:t>
            </a:r>
          </a:p>
          <a:p>
            <a:r>
              <a:rPr lang="en-US" b="1" i="1" dirty="0"/>
              <a:t>	-reusability </a:t>
            </a:r>
          </a:p>
          <a:p>
            <a:r>
              <a:rPr lang="en-US" b="1" i="1" dirty="0"/>
              <a:t>	-evolvability</a:t>
            </a:r>
          </a:p>
          <a:p>
            <a:r>
              <a:rPr lang="en-US" b="1" dirty="0"/>
              <a:t>-improving the integration </a:t>
            </a:r>
          </a:p>
          <a:p>
            <a:r>
              <a:rPr lang="en-US" b="1" dirty="0"/>
              <a:t>of features in SPL </a:t>
            </a:r>
          </a:p>
          <a:p>
            <a:r>
              <a:rPr lang="en-US" dirty="0"/>
              <a:t>(crosscutting</a:t>
            </a:r>
          </a:p>
          <a:p>
            <a:r>
              <a:rPr lang="en-US" dirty="0"/>
              <a:t> multiple modules</a:t>
            </a:r>
          </a:p>
          <a:p>
            <a:r>
              <a:rPr lang="en-US" dirty="0"/>
              <a:t> in OO and frames </a:t>
            </a:r>
          </a:p>
          <a:p>
            <a:r>
              <a:rPr lang="en-US" dirty="0"/>
              <a:t> without aspects)</a:t>
            </a:r>
          </a:p>
          <a:p>
            <a:endParaRPr lang="en-US" dirty="0"/>
          </a:p>
          <a:p>
            <a:r>
              <a:rPr lang="en-US" sz="2400" dirty="0">
                <a:solidFill>
                  <a:srgbClr val="FF0000"/>
                </a:solidFill>
              </a:rPr>
              <a:t>-</a:t>
            </a:r>
            <a:r>
              <a:rPr lang="en-US" sz="2400" b="1" dirty="0">
                <a:solidFill>
                  <a:srgbClr val="FF0000"/>
                </a:solidFill>
              </a:rPr>
              <a:t>LOCALIZATION OF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CROSSCUTTING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CONCERNS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1FFB12B5-1179-A15E-ED38-17811090DED8}"/>
              </a:ext>
            </a:extLst>
          </p:cNvPr>
          <p:cNvSpPr txBox="1"/>
          <p:nvPr/>
        </p:nvSpPr>
        <p:spPr>
          <a:xfrm>
            <a:off x="246245" y="5221234"/>
            <a:ext cx="2953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-improving system </a:t>
            </a:r>
          </a:p>
          <a:p>
            <a:r>
              <a:rPr lang="en-US" b="1" i="1" dirty="0"/>
              <a:t>	comprehensibility </a:t>
            </a:r>
          </a:p>
          <a:p>
            <a:r>
              <a:rPr lang="en-US" b="1" i="1" dirty="0"/>
              <a:t>-</a:t>
            </a:r>
            <a:r>
              <a:rPr lang="en-US" b="1" i="1" dirty="0" err="1"/>
              <a:t>minimising</a:t>
            </a:r>
            <a:r>
              <a:rPr lang="en-US" b="1" i="1" dirty="0"/>
              <a:t> design </a:t>
            </a:r>
          </a:p>
          <a:p>
            <a:r>
              <a:rPr lang="en-US" b="1" i="1" dirty="0"/>
              <a:t>  erosion of architectures</a:t>
            </a:r>
            <a:endParaRPr lang="sk-SK" b="1" i="1" dirty="0"/>
          </a:p>
        </p:txBody>
      </p:sp>
    </p:spTree>
    <p:extLst>
      <p:ext uri="{BB962C8B-B14F-4D97-AF65-F5344CB8AC3E}">
        <p14:creationId xmlns:p14="http://schemas.microsoft.com/office/powerpoint/2010/main" val="2467191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543933DE-8108-2DF9-4C94-F624DABD8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364" y="0"/>
            <a:ext cx="7680960" cy="6858000"/>
          </a:xfrm>
          <a:prstGeom prst="rect">
            <a:avLst/>
          </a:prstGeom>
        </p:spPr>
      </p:pic>
      <p:sp>
        <p:nvSpPr>
          <p:cNvPr id="3" name="Šípka: doprava 2">
            <a:extLst>
              <a:ext uri="{FF2B5EF4-FFF2-40B4-BE49-F238E27FC236}">
                <a16:creationId xmlns:a16="http://schemas.microsoft.com/office/drawing/2014/main" id="{BD842D7F-A5B0-E2BE-F467-80FDBDCC4828}"/>
              </a:ext>
            </a:extLst>
          </p:cNvPr>
          <p:cNvSpPr/>
          <p:nvPr/>
        </p:nvSpPr>
        <p:spPr>
          <a:xfrm>
            <a:off x="2100401" y="112735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7AA0FEC3-F444-323C-0EC0-239395D39A06}"/>
              </a:ext>
            </a:extLst>
          </p:cNvPr>
          <p:cNvSpPr txBox="1"/>
          <p:nvPr/>
        </p:nvSpPr>
        <p:spPr>
          <a:xfrm>
            <a:off x="153973" y="0"/>
            <a:ext cx="2032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err="1"/>
              <a:t>Configurable</a:t>
            </a:r>
            <a:r>
              <a:rPr lang="sk-SK" sz="2400" dirty="0"/>
              <a:t> </a:t>
            </a:r>
          </a:p>
          <a:p>
            <a:r>
              <a:rPr lang="sk-SK" sz="2400" dirty="0" err="1"/>
              <a:t>parameters</a:t>
            </a:r>
            <a:endParaRPr lang="sk-SK" sz="2400" dirty="0"/>
          </a:p>
        </p:txBody>
      </p:sp>
      <p:sp>
        <p:nvSpPr>
          <p:cNvPr id="6" name="Šípka: doprava 5">
            <a:extLst>
              <a:ext uri="{FF2B5EF4-FFF2-40B4-BE49-F238E27FC236}">
                <a16:creationId xmlns:a16="http://schemas.microsoft.com/office/drawing/2014/main" id="{959D526F-B4B3-0464-B660-72AD87C79DD8}"/>
              </a:ext>
            </a:extLst>
          </p:cNvPr>
          <p:cNvSpPr/>
          <p:nvPr/>
        </p:nvSpPr>
        <p:spPr>
          <a:xfrm>
            <a:off x="9664991" y="3518624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D89E2BB-3525-A508-11B5-6241CBCB483B}"/>
              </a:ext>
            </a:extLst>
          </p:cNvPr>
          <p:cNvSpPr txBox="1"/>
          <p:nvPr/>
        </p:nvSpPr>
        <p:spPr>
          <a:xfrm>
            <a:off x="10370668" y="3294649"/>
            <a:ext cx="18213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err="1"/>
              <a:t>Different</a:t>
            </a:r>
            <a:r>
              <a:rPr lang="sk-SK" sz="2400" dirty="0"/>
              <a:t> </a:t>
            </a:r>
          </a:p>
          <a:p>
            <a:r>
              <a:rPr lang="sk-SK" sz="2400" dirty="0" err="1"/>
              <a:t>Strategies</a:t>
            </a:r>
            <a:endParaRPr lang="sk-SK" sz="2400" dirty="0"/>
          </a:p>
          <a:p>
            <a:r>
              <a:rPr lang="en-US" sz="2400" dirty="0"/>
              <a:t>(of scheme)</a:t>
            </a:r>
            <a:endParaRPr lang="sk-SK" sz="2400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B82A9AA-C2F7-29E3-0FAD-50D417378780}"/>
              </a:ext>
            </a:extLst>
          </p:cNvPr>
          <p:cNvSpPr txBox="1"/>
          <p:nvPr/>
        </p:nvSpPr>
        <p:spPr>
          <a:xfrm>
            <a:off x="10297740" y="4842024"/>
            <a:ext cx="21739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-predefines data </a:t>
            </a:r>
          </a:p>
          <a:p>
            <a:r>
              <a:rPr lang="en-US" dirty="0"/>
              <a:t>structure within </a:t>
            </a:r>
          </a:p>
          <a:p>
            <a:r>
              <a:rPr lang="en-US" dirty="0"/>
              <a:t>cache and the </a:t>
            </a:r>
          </a:p>
          <a:p>
            <a:r>
              <a:rPr lang="en-US" dirty="0"/>
              <a:t>way how is deleted</a:t>
            </a:r>
            <a:endParaRPr lang="sk-SK" dirty="0"/>
          </a:p>
        </p:txBody>
      </p:sp>
      <p:sp>
        <p:nvSpPr>
          <p:cNvPr id="9" name="Šípka: doprava 8">
            <a:extLst>
              <a:ext uri="{FF2B5EF4-FFF2-40B4-BE49-F238E27FC236}">
                <a16:creationId xmlns:a16="http://schemas.microsoft.com/office/drawing/2014/main" id="{00BF51F2-EEBB-1FF6-37E6-1F419DB6AA33}"/>
              </a:ext>
            </a:extLst>
          </p:cNvPr>
          <p:cNvSpPr/>
          <p:nvPr/>
        </p:nvSpPr>
        <p:spPr>
          <a:xfrm rot="13773084">
            <a:off x="7698703" y="5496277"/>
            <a:ext cx="606230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BCDDC10D-DCA4-CB0B-C5DD-248C9EA599CF}"/>
              </a:ext>
            </a:extLst>
          </p:cNvPr>
          <p:cNvSpPr txBox="1"/>
          <p:nvPr/>
        </p:nvSpPr>
        <p:spPr>
          <a:xfrm>
            <a:off x="8125428" y="5915087"/>
            <a:ext cx="24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-intertype declaration</a:t>
            </a:r>
            <a:endParaRPr lang="sk-SK" dirty="0"/>
          </a:p>
        </p:txBody>
      </p:sp>
      <p:sp>
        <p:nvSpPr>
          <p:cNvPr id="11" name="Šípka: doprava 10">
            <a:extLst>
              <a:ext uri="{FF2B5EF4-FFF2-40B4-BE49-F238E27FC236}">
                <a16:creationId xmlns:a16="http://schemas.microsoft.com/office/drawing/2014/main" id="{B2FAD266-E8C7-80D4-B1FA-43F7F7E99FA6}"/>
              </a:ext>
            </a:extLst>
          </p:cNvPr>
          <p:cNvSpPr/>
          <p:nvPr/>
        </p:nvSpPr>
        <p:spPr>
          <a:xfrm>
            <a:off x="1899387" y="4390346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Šípka: doprava 11">
            <a:extLst>
              <a:ext uri="{FF2B5EF4-FFF2-40B4-BE49-F238E27FC236}">
                <a16:creationId xmlns:a16="http://schemas.microsoft.com/office/drawing/2014/main" id="{81746134-9694-1480-FAA7-6BA779C6E517}"/>
              </a:ext>
            </a:extLst>
          </p:cNvPr>
          <p:cNvSpPr/>
          <p:nvPr/>
        </p:nvSpPr>
        <p:spPr>
          <a:xfrm>
            <a:off x="1899387" y="4587605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4B9A84F3-B51E-6700-D16E-17A53ED36874}"/>
              </a:ext>
            </a:extLst>
          </p:cNvPr>
          <p:cNvSpPr txBox="1"/>
          <p:nvPr/>
        </p:nvSpPr>
        <p:spPr>
          <a:xfrm>
            <a:off x="105982" y="4011027"/>
            <a:ext cx="21241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 frame </a:t>
            </a:r>
          </a:p>
          <a:p>
            <a:r>
              <a:rPr lang="en-US" sz="2400" dirty="0"/>
              <a:t>properties </a:t>
            </a:r>
          </a:p>
          <a:p>
            <a:r>
              <a:rPr lang="en-US" sz="2400" dirty="0"/>
              <a:t>(Scheme, </a:t>
            </a:r>
          </a:p>
          <a:p>
            <a:r>
              <a:rPr lang="en-US" sz="2400" dirty="0" err="1"/>
              <a:t>ContentType</a:t>
            </a:r>
            <a:r>
              <a:rPr lang="en-US" sz="2400" dirty="0"/>
              <a:t>) </a:t>
            </a:r>
            <a:endParaRPr lang="sk-SK" sz="2400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A0FF779-BE98-7B73-5970-877AF18DD3FC}"/>
              </a:ext>
            </a:extLst>
          </p:cNvPr>
          <p:cNvSpPr txBox="1"/>
          <p:nvPr/>
        </p:nvSpPr>
        <p:spPr>
          <a:xfrm>
            <a:off x="0" y="3709049"/>
            <a:ext cx="276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PARAMETERIZED ADAPT: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842F3ABF-B97A-D2D9-6AE5-38C5D43E242B}"/>
              </a:ext>
            </a:extLst>
          </p:cNvPr>
          <p:cNvSpPr txBox="1"/>
          <p:nvPr/>
        </p:nvSpPr>
        <p:spPr>
          <a:xfrm>
            <a:off x="460268" y="5518399"/>
            <a:ext cx="2310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incorporation into </a:t>
            </a:r>
          </a:p>
          <a:p>
            <a:r>
              <a:rPr lang="en-US" dirty="0"/>
              <a:t>aspect.</a:t>
            </a:r>
            <a:endParaRPr lang="sk-SK" dirty="0"/>
          </a:p>
        </p:txBody>
      </p:sp>
      <p:sp>
        <p:nvSpPr>
          <p:cNvPr id="16" name="Šípka: doprava 15">
            <a:extLst>
              <a:ext uri="{FF2B5EF4-FFF2-40B4-BE49-F238E27FC236}">
                <a16:creationId xmlns:a16="http://schemas.microsoft.com/office/drawing/2014/main" id="{522E9875-780E-F9F2-9906-9C8CF8750DAF}"/>
              </a:ext>
            </a:extLst>
          </p:cNvPr>
          <p:cNvSpPr/>
          <p:nvPr/>
        </p:nvSpPr>
        <p:spPr>
          <a:xfrm>
            <a:off x="9282695" y="1871984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8FED415C-778A-7345-A8D7-97447DD8EEDA}"/>
              </a:ext>
            </a:extLst>
          </p:cNvPr>
          <p:cNvSpPr txBox="1"/>
          <p:nvPr/>
        </p:nvSpPr>
        <p:spPr>
          <a:xfrm>
            <a:off x="9994577" y="763721"/>
            <a:ext cx="18293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err="1"/>
              <a:t>Different</a:t>
            </a:r>
            <a:r>
              <a:rPr lang="sk-SK" sz="2400" dirty="0"/>
              <a:t> </a:t>
            </a:r>
          </a:p>
          <a:p>
            <a:r>
              <a:rPr lang="sk-SK" sz="2400" dirty="0" err="1"/>
              <a:t>Strategies</a:t>
            </a:r>
            <a:endParaRPr lang="sk-SK" sz="2400" dirty="0"/>
          </a:p>
          <a:p>
            <a:r>
              <a:rPr lang="en-US" sz="2400" dirty="0"/>
              <a:t>(of content </a:t>
            </a:r>
          </a:p>
          <a:p>
            <a:r>
              <a:rPr lang="en-US" sz="2400" dirty="0"/>
              <a:t>type)</a:t>
            </a:r>
            <a:endParaRPr lang="sk-SK" sz="2400" dirty="0"/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41B65DC5-90D2-B310-28AE-781588C3B0A5}"/>
              </a:ext>
            </a:extLst>
          </p:cNvPr>
          <p:cNvSpPr txBox="1"/>
          <p:nvPr/>
        </p:nvSpPr>
        <p:spPr>
          <a:xfrm>
            <a:off x="9886561" y="2287287"/>
            <a:ext cx="2305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-to do not constrain </a:t>
            </a:r>
          </a:p>
          <a:p>
            <a:r>
              <a:rPr lang="en-US" dirty="0"/>
              <a:t>Aspects on J2SE </a:t>
            </a:r>
          </a:p>
          <a:p>
            <a:r>
              <a:rPr lang="en-US" dirty="0"/>
              <a:t>document</a:t>
            </a:r>
            <a:endParaRPr lang="sk-SK" dirty="0"/>
          </a:p>
        </p:txBody>
      </p:sp>
      <p:sp>
        <p:nvSpPr>
          <p:cNvPr id="19" name="Šípka: doprava 18">
            <a:extLst>
              <a:ext uri="{FF2B5EF4-FFF2-40B4-BE49-F238E27FC236}">
                <a16:creationId xmlns:a16="http://schemas.microsoft.com/office/drawing/2014/main" id="{F1070E69-3E17-F788-4F4A-FC28F6D1BDDF}"/>
              </a:ext>
            </a:extLst>
          </p:cNvPr>
          <p:cNvSpPr/>
          <p:nvPr/>
        </p:nvSpPr>
        <p:spPr>
          <a:xfrm rot="10800000">
            <a:off x="5145716" y="1107113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Šípka: doprava 19">
            <a:extLst>
              <a:ext uri="{FF2B5EF4-FFF2-40B4-BE49-F238E27FC236}">
                <a16:creationId xmlns:a16="http://schemas.microsoft.com/office/drawing/2014/main" id="{4863DF82-CA0C-C782-CB0F-68B68CAE84E1}"/>
              </a:ext>
            </a:extLst>
          </p:cNvPr>
          <p:cNvSpPr/>
          <p:nvPr/>
        </p:nvSpPr>
        <p:spPr>
          <a:xfrm rot="10800000">
            <a:off x="5177424" y="1309618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ED69DC18-58AB-1B3D-DEFF-A9B2E8D2D041}"/>
              </a:ext>
            </a:extLst>
          </p:cNvPr>
          <p:cNvSpPr txBox="1"/>
          <p:nvPr/>
        </p:nvSpPr>
        <p:spPr>
          <a:xfrm>
            <a:off x="5997322" y="933127"/>
            <a:ext cx="3204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Assigned values from</a:t>
            </a:r>
          </a:p>
          <a:p>
            <a:r>
              <a:rPr lang="en-US" sz="2400" dirty="0"/>
              <a:t> template parameters</a:t>
            </a:r>
            <a:endParaRPr lang="sk-SK" sz="2400" dirty="0"/>
          </a:p>
        </p:txBody>
      </p:sp>
      <p:sp>
        <p:nvSpPr>
          <p:cNvPr id="22" name="Šípka: doprava 21">
            <a:extLst>
              <a:ext uri="{FF2B5EF4-FFF2-40B4-BE49-F238E27FC236}">
                <a16:creationId xmlns:a16="http://schemas.microsoft.com/office/drawing/2014/main" id="{49FF4804-44B4-3034-ACAA-6C57448B36FD}"/>
              </a:ext>
            </a:extLst>
          </p:cNvPr>
          <p:cNvSpPr/>
          <p:nvPr/>
        </p:nvSpPr>
        <p:spPr>
          <a:xfrm rot="17749560">
            <a:off x="2405391" y="5746051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1C4CD69B-5828-DF88-E6AE-2AB572B2473D}"/>
              </a:ext>
            </a:extLst>
          </p:cNvPr>
          <p:cNvSpPr txBox="1"/>
          <p:nvPr/>
        </p:nvSpPr>
        <p:spPr>
          <a:xfrm>
            <a:off x="407469" y="6362698"/>
            <a:ext cx="3385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Defining type of object</a:t>
            </a:r>
            <a:endParaRPr lang="sk-SK" sz="2400" dirty="0"/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D679060A-9D71-5C4A-D778-44F92BC27896}"/>
              </a:ext>
            </a:extLst>
          </p:cNvPr>
          <p:cNvSpPr txBox="1"/>
          <p:nvPr/>
        </p:nvSpPr>
        <p:spPr>
          <a:xfrm>
            <a:off x="153973" y="843849"/>
            <a:ext cx="254108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lphaUcParenR"/>
            </a:pPr>
            <a:r>
              <a:rPr lang="en-US" sz="3600" b="1" dirty="0">
                <a:solidFill>
                  <a:srgbClr val="FF0000"/>
                </a:solidFill>
              </a:rPr>
              <a:t>CODE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AFFECTED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WITH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FRAMED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TAGS</a:t>
            </a:r>
            <a:endParaRPr lang="sk-SK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28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F49E33ED-231F-0CF1-8B7F-6A97AA283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968" y="2962405"/>
            <a:ext cx="6941032" cy="3895595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316E643B-589E-4562-F8EA-CF4FCF70B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32" y="56030"/>
            <a:ext cx="8596668" cy="1320800"/>
          </a:xfrm>
        </p:spPr>
        <p:txBody>
          <a:bodyPr>
            <a:normAutofit/>
          </a:bodyPr>
          <a:lstStyle/>
          <a:p>
            <a:r>
              <a:rPr lang="sk-SK" sz="6600" b="1" dirty="0" err="1"/>
              <a:t>Framed</a:t>
            </a:r>
            <a:r>
              <a:rPr lang="sk-SK" sz="6600" b="1" dirty="0"/>
              <a:t> </a:t>
            </a:r>
            <a:r>
              <a:rPr lang="sk-SK" sz="6600" b="1" dirty="0" err="1"/>
              <a:t>Aspects</a:t>
            </a:r>
            <a:endParaRPr lang="sk-SK" sz="6600" b="1" dirty="0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60465ED6-DE22-E264-007A-BDFD116ABDFF}"/>
              </a:ext>
            </a:extLst>
          </p:cNvPr>
          <p:cNvSpPr txBox="1"/>
          <p:nvPr/>
        </p:nvSpPr>
        <p:spPr>
          <a:xfrm>
            <a:off x="422316" y="1132403"/>
            <a:ext cx="10813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B) MERGE ALTERNATIVE AND OPTIONAL FEATURES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 IN TERMS OF CONSTRAINTS</a:t>
            </a:r>
            <a:endParaRPr lang="sk-SK" sz="3600" b="1" dirty="0">
              <a:solidFill>
                <a:srgbClr val="FF0000"/>
              </a:solidFill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1143403D-DC78-53AB-3837-FADDE3C3CCE9}"/>
              </a:ext>
            </a:extLst>
          </p:cNvPr>
          <p:cNvSpPr txBox="1"/>
          <p:nvPr/>
        </p:nvSpPr>
        <p:spPr>
          <a:xfrm>
            <a:off x="481204" y="2471445"/>
            <a:ext cx="41248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-more control over different modules</a:t>
            </a:r>
          </a:p>
          <a:p>
            <a:r>
              <a:rPr lang="en-US" dirty="0"/>
              <a:t>-for more complex scenarios</a:t>
            </a:r>
          </a:p>
          <a:p>
            <a:r>
              <a:rPr lang="en-US" dirty="0"/>
              <a:t>-removal more of invasive frame code</a:t>
            </a:r>
          </a:p>
          <a:p>
            <a:r>
              <a:rPr lang="en-US" dirty="0"/>
              <a:t>	</a:t>
            </a:r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B7190BA9-05FC-27DA-1BE5-81A60F850F37}"/>
              </a:ext>
            </a:extLst>
          </p:cNvPr>
          <p:cNvSpPr txBox="1"/>
          <p:nvPr/>
        </p:nvSpPr>
        <p:spPr>
          <a:xfrm>
            <a:off x="574532" y="5050679"/>
            <a:ext cx="1478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REUSABLE </a:t>
            </a:r>
          </a:p>
          <a:p>
            <a:r>
              <a:rPr lang="en-US" dirty="0"/>
              <a:t>COMPONENT</a:t>
            </a:r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DECFFEDB-B0CC-6DC0-8444-B9513B18ADDF}"/>
              </a:ext>
            </a:extLst>
          </p:cNvPr>
          <p:cNvSpPr txBox="1"/>
          <p:nvPr/>
        </p:nvSpPr>
        <p:spPr>
          <a:xfrm>
            <a:off x="3001732" y="5100001"/>
            <a:ext cx="16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ASPECT</a:t>
            </a:r>
            <a:endParaRPr lang="sk-SK" dirty="0"/>
          </a:p>
        </p:txBody>
      </p:sp>
      <p:sp>
        <p:nvSpPr>
          <p:cNvPr id="8" name="Šípka: doprava 7">
            <a:extLst>
              <a:ext uri="{FF2B5EF4-FFF2-40B4-BE49-F238E27FC236}">
                <a16:creationId xmlns:a16="http://schemas.microsoft.com/office/drawing/2014/main" id="{E07F3197-8548-9E43-422E-4B8DC90DBC7F}"/>
              </a:ext>
            </a:extLst>
          </p:cNvPr>
          <p:cNvSpPr/>
          <p:nvPr/>
        </p:nvSpPr>
        <p:spPr>
          <a:xfrm>
            <a:off x="2103192" y="5143405"/>
            <a:ext cx="797799" cy="282298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4AA29D47-AD44-CED9-6A6B-9777240AF556}"/>
              </a:ext>
            </a:extLst>
          </p:cNvPr>
          <p:cNvSpPr txBox="1"/>
          <p:nvPr/>
        </p:nvSpPr>
        <p:spPr>
          <a:xfrm>
            <a:off x="1943284" y="4733359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mapping</a:t>
            </a:r>
            <a:endParaRPr lang="sk-SK" b="1" i="1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090A934A-ED41-3A19-B756-20A4CE3EE51A}"/>
              </a:ext>
            </a:extLst>
          </p:cNvPr>
          <p:cNvSpPr txBox="1"/>
          <p:nvPr/>
        </p:nvSpPr>
        <p:spPr>
          <a:xfrm>
            <a:off x="101597" y="3793728"/>
            <a:ext cx="59330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-developed methodology to use feature</a:t>
            </a:r>
          </a:p>
          <a:p>
            <a:r>
              <a:rPr lang="en-US" sz="2400" b="1" dirty="0"/>
              <a:t> diagram based on FODA:</a:t>
            </a:r>
          </a:p>
          <a:p>
            <a:endParaRPr lang="sk-SK" dirty="0"/>
          </a:p>
        </p:txBody>
      </p:sp>
      <p:sp>
        <p:nvSpPr>
          <p:cNvPr id="11" name="Šípka: doprava 10">
            <a:extLst>
              <a:ext uri="{FF2B5EF4-FFF2-40B4-BE49-F238E27FC236}">
                <a16:creationId xmlns:a16="http://schemas.microsoft.com/office/drawing/2014/main" id="{4008C338-F13B-5103-6998-2D60A14E56E2}"/>
              </a:ext>
            </a:extLst>
          </p:cNvPr>
          <p:cNvSpPr/>
          <p:nvPr/>
        </p:nvSpPr>
        <p:spPr>
          <a:xfrm rot="3577822">
            <a:off x="9399481" y="2655301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A5FF8C93-BBE4-389A-9836-6F7CBE5475E2}"/>
              </a:ext>
            </a:extLst>
          </p:cNvPr>
          <p:cNvSpPr txBox="1"/>
          <p:nvPr/>
        </p:nvSpPr>
        <p:spPr>
          <a:xfrm>
            <a:off x="7613930" y="1793544"/>
            <a:ext cx="44855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-adapt tags from the framed aspect </a:t>
            </a:r>
          </a:p>
          <a:p>
            <a:r>
              <a:rPr lang="en-US" sz="2000" b="1" dirty="0"/>
              <a:t>code to the composition rules)</a:t>
            </a:r>
            <a:endParaRPr lang="sk-SK" sz="2000" b="1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8E6DEEF9-44F2-578C-AF60-79207149970F}"/>
              </a:ext>
            </a:extLst>
          </p:cNvPr>
          <p:cNvSpPr txBox="1"/>
          <p:nvPr/>
        </p:nvSpPr>
        <p:spPr>
          <a:xfrm>
            <a:off x="6591307" y="2453759"/>
            <a:ext cx="2521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-the moving of option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6A67D6BD-5DEF-5AD1-762B-6B037D6BF623}"/>
              </a:ext>
            </a:extLst>
          </p:cNvPr>
          <p:cNvSpPr txBox="1"/>
          <p:nvPr/>
        </p:nvSpPr>
        <p:spPr>
          <a:xfrm>
            <a:off x="758188" y="5845965"/>
            <a:ext cx="4992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Loughran, N., Rashid, A., Zhang, W., </a:t>
            </a:r>
            <a:r>
              <a:rPr lang="en-US" dirty="0" err="1"/>
              <a:t>Jarzabek</a:t>
            </a:r>
            <a:r>
              <a:rPr lang="en-US" dirty="0"/>
              <a:t>, S.: Supporting product line </a:t>
            </a:r>
          </a:p>
          <a:p>
            <a:r>
              <a:rPr lang="en-US" dirty="0"/>
              <a:t>evolution with framed aspects p. 5 (2004)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17154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0EE49ED6-35FA-8CDC-90E0-E2838D5F0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647" y="2219881"/>
            <a:ext cx="7822702" cy="4390425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A80D2EAE-7F7D-9FAA-486F-95A74A293F7A}"/>
              </a:ext>
            </a:extLst>
          </p:cNvPr>
          <p:cNvSpPr txBox="1"/>
          <p:nvPr/>
        </p:nvSpPr>
        <p:spPr>
          <a:xfrm>
            <a:off x="106599" y="4723432"/>
            <a:ext cx="2419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UcParenR"/>
            </a:pPr>
            <a:r>
              <a:rPr lang="sk-SK" sz="2400" b="1" dirty="0" err="1"/>
              <a:t>Framed</a:t>
            </a:r>
            <a:r>
              <a:rPr lang="sk-SK" sz="2400" b="1" dirty="0"/>
              <a:t>  </a:t>
            </a:r>
            <a:endParaRPr lang="en-US" sz="2400" b="1" dirty="0"/>
          </a:p>
          <a:p>
            <a:r>
              <a:rPr lang="en-US" sz="2400" b="1" dirty="0"/>
              <a:t>	Aspect </a:t>
            </a:r>
            <a:r>
              <a:rPr lang="sk-SK" sz="2400" b="1" dirty="0" err="1"/>
              <a:t>Code</a:t>
            </a:r>
            <a:endParaRPr lang="sk-SK" sz="2400" b="1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350AD2B1-0810-8A92-B69E-2146E7526024}"/>
              </a:ext>
            </a:extLst>
          </p:cNvPr>
          <p:cNvSpPr txBox="1"/>
          <p:nvPr/>
        </p:nvSpPr>
        <p:spPr>
          <a:xfrm>
            <a:off x="106599" y="5499286"/>
            <a:ext cx="2348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B) </a:t>
            </a:r>
            <a:r>
              <a:rPr lang="sk-SK" sz="2400" b="1" dirty="0" err="1"/>
              <a:t>Composition</a:t>
            </a:r>
            <a:r>
              <a:rPr lang="sk-SK" sz="2400" b="1" dirty="0"/>
              <a:t> </a:t>
            </a:r>
            <a:r>
              <a:rPr lang="en-US" sz="2400" b="1" dirty="0"/>
              <a:t>	</a:t>
            </a:r>
            <a:r>
              <a:rPr lang="sk-SK" sz="2400" b="1" dirty="0" err="1"/>
              <a:t>Rules</a:t>
            </a:r>
            <a:endParaRPr lang="sk-SK" sz="2400" b="1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35965505-3BEE-4745-95E6-776EC39D788F}"/>
              </a:ext>
            </a:extLst>
          </p:cNvPr>
          <p:cNvSpPr txBox="1"/>
          <p:nvPr/>
        </p:nvSpPr>
        <p:spPr>
          <a:xfrm>
            <a:off x="106599" y="6244357"/>
            <a:ext cx="2435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C) </a:t>
            </a:r>
            <a:r>
              <a:rPr lang="sk-SK" sz="2400" b="1" dirty="0" err="1"/>
              <a:t>Specification</a:t>
            </a:r>
            <a:endParaRPr lang="sk-SK" sz="2400" b="1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C21AAC2-E246-3716-BA5A-17035544A2E5}"/>
              </a:ext>
            </a:extLst>
          </p:cNvPr>
          <p:cNvSpPr txBox="1"/>
          <p:nvPr/>
        </p:nvSpPr>
        <p:spPr>
          <a:xfrm>
            <a:off x="2588312" y="4264723"/>
            <a:ext cx="1734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Normal aspect code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89CF2473-5FA7-0B70-3771-23517E55AF0B}"/>
              </a:ext>
            </a:extLst>
          </p:cNvPr>
          <p:cNvSpPr txBox="1"/>
          <p:nvPr/>
        </p:nvSpPr>
        <p:spPr>
          <a:xfrm>
            <a:off x="2541647" y="5677805"/>
            <a:ext cx="2348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Parameterised</a:t>
            </a:r>
            <a:r>
              <a:rPr lang="en-US" sz="2000" b="1" dirty="0"/>
              <a:t> aspect code (Framed Aspects)</a:t>
            </a:r>
          </a:p>
        </p:txBody>
      </p:sp>
      <p:sp>
        <p:nvSpPr>
          <p:cNvPr id="10" name="Znak plus 9">
            <a:extLst>
              <a:ext uri="{FF2B5EF4-FFF2-40B4-BE49-F238E27FC236}">
                <a16:creationId xmlns:a16="http://schemas.microsoft.com/office/drawing/2014/main" id="{51A0E360-D23D-45D7-E997-694D5245494B}"/>
              </a:ext>
            </a:extLst>
          </p:cNvPr>
          <p:cNvSpPr/>
          <p:nvPr/>
        </p:nvSpPr>
        <p:spPr>
          <a:xfrm>
            <a:off x="2922696" y="4969771"/>
            <a:ext cx="722110" cy="740211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Pravá zložená zátvorka 10">
            <a:extLst>
              <a:ext uri="{FF2B5EF4-FFF2-40B4-BE49-F238E27FC236}">
                <a16:creationId xmlns:a16="http://schemas.microsoft.com/office/drawing/2014/main" id="{9CB71AF6-8C1B-5172-2903-940BFE1BABE3}"/>
              </a:ext>
            </a:extLst>
          </p:cNvPr>
          <p:cNvSpPr/>
          <p:nvPr/>
        </p:nvSpPr>
        <p:spPr>
          <a:xfrm rot="5400000">
            <a:off x="5363281" y="-20084"/>
            <a:ext cx="638239" cy="4112497"/>
          </a:xfrm>
          <a:prstGeom prst="rightBrace">
            <a:avLst>
              <a:gd name="adj1" fmla="val 8333"/>
              <a:gd name="adj2" fmla="val 34419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BAFF3E1C-3669-1F3D-4425-188D51671424}"/>
              </a:ext>
            </a:extLst>
          </p:cNvPr>
          <p:cNvSpPr txBox="1"/>
          <p:nvPr/>
        </p:nvSpPr>
        <p:spPr>
          <a:xfrm>
            <a:off x="6676035" y="233524"/>
            <a:ext cx="3702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Maps out possible legal aspect feature:</a:t>
            </a:r>
          </a:p>
        </p:txBody>
      </p:sp>
      <p:sp>
        <p:nvSpPr>
          <p:cNvPr id="13" name="Pravá zložená zátvorka 12">
            <a:extLst>
              <a:ext uri="{FF2B5EF4-FFF2-40B4-BE49-F238E27FC236}">
                <a16:creationId xmlns:a16="http://schemas.microsoft.com/office/drawing/2014/main" id="{A37F33FF-3BB6-64A1-81D9-6611E74E9082}"/>
              </a:ext>
            </a:extLst>
          </p:cNvPr>
          <p:cNvSpPr/>
          <p:nvPr/>
        </p:nvSpPr>
        <p:spPr>
          <a:xfrm rot="5400000">
            <a:off x="9456911" y="255835"/>
            <a:ext cx="638239" cy="3560652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05ACBB-54CF-FF70-2CD9-69B10F7E7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2" y="472309"/>
            <a:ext cx="5069144" cy="1320800"/>
          </a:xfrm>
        </p:spPr>
        <p:txBody>
          <a:bodyPr>
            <a:noAutofit/>
          </a:bodyPr>
          <a:lstStyle/>
          <a:p>
            <a:r>
              <a:rPr lang="en-US" sz="6000" b="1" dirty="0"/>
              <a:t>Framed </a:t>
            </a:r>
            <a:br>
              <a:rPr lang="en-US" sz="6000" b="1" dirty="0"/>
            </a:br>
            <a:r>
              <a:rPr lang="en-US" sz="6000" b="1" dirty="0"/>
              <a:t>Aspects	</a:t>
            </a:r>
            <a:br>
              <a:rPr lang="en-US" sz="6000" b="1" dirty="0"/>
            </a:br>
            <a:r>
              <a:rPr lang="en-US" sz="6000" b="1" dirty="0"/>
              <a:t>Composition</a:t>
            </a:r>
            <a:endParaRPr lang="sk-SK" sz="6000" b="1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46105BD9-E375-7119-0DF5-6BCB75557D4B}"/>
              </a:ext>
            </a:extLst>
          </p:cNvPr>
          <p:cNvSpPr txBox="1"/>
          <p:nvPr/>
        </p:nvSpPr>
        <p:spPr>
          <a:xfrm>
            <a:off x="8637386" y="665010"/>
            <a:ext cx="30059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compositions</a:t>
            </a:r>
          </a:p>
          <a:p>
            <a:r>
              <a:rPr lang="en-US" sz="1800" b="1" dirty="0"/>
              <a:t>combinations</a:t>
            </a:r>
          </a:p>
          <a:p>
            <a:r>
              <a:rPr lang="en-US" sz="1800" b="1" dirty="0"/>
              <a:t>constraints</a:t>
            </a:r>
          </a:p>
          <a:p>
            <a:r>
              <a:rPr lang="en-US" sz="1800" b="1" dirty="0"/>
              <a:t>control flows</a:t>
            </a:r>
          </a:p>
          <a:p>
            <a:endParaRPr lang="sk-SK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3D75ABDF-1EAE-10C0-5500-85A8C86193F3}"/>
              </a:ext>
            </a:extLst>
          </p:cNvPr>
          <p:cNvSpPr txBox="1"/>
          <p:nvPr/>
        </p:nvSpPr>
        <p:spPr>
          <a:xfrm>
            <a:off x="10793626" y="696553"/>
            <a:ext cx="1332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these </a:t>
            </a:r>
          </a:p>
          <a:p>
            <a:r>
              <a:rPr lang="en-US" dirty="0"/>
              <a:t>bound </a:t>
            </a:r>
          </a:p>
          <a:p>
            <a:r>
              <a:rPr lang="en-US" dirty="0"/>
              <a:t>together</a:t>
            </a:r>
            <a:endParaRPr lang="sk-SK" dirty="0"/>
          </a:p>
        </p:txBody>
      </p:sp>
      <p:sp>
        <p:nvSpPr>
          <p:cNvPr id="16" name="Pravá zložená zátvorka 15">
            <a:extLst>
              <a:ext uri="{FF2B5EF4-FFF2-40B4-BE49-F238E27FC236}">
                <a16:creationId xmlns:a16="http://schemas.microsoft.com/office/drawing/2014/main" id="{92C25334-8A08-F1A3-7C7B-AEC464AE854F}"/>
              </a:ext>
            </a:extLst>
          </p:cNvPr>
          <p:cNvSpPr/>
          <p:nvPr/>
        </p:nvSpPr>
        <p:spPr>
          <a:xfrm>
            <a:off x="10243663" y="587467"/>
            <a:ext cx="434378" cy="1285665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Pravá zložená zátvorka 16">
            <a:extLst>
              <a:ext uri="{FF2B5EF4-FFF2-40B4-BE49-F238E27FC236}">
                <a16:creationId xmlns:a16="http://schemas.microsoft.com/office/drawing/2014/main" id="{40447CC2-419B-8448-6E2C-81490AA9C440}"/>
              </a:ext>
            </a:extLst>
          </p:cNvPr>
          <p:cNvSpPr/>
          <p:nvPr/>
        </p:nvSpPr>
        <p:spPr>
          <a:xfrm>
            <a:off x="4181166" y="4261811"/>
            <a:ext cx="638239" cy="212388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5DBD6790-30EC-FB6A-06F4-6FE12CE0D201}"/>
              </a:ext>
            </a:extLst>
          </p:cNvPr>
          <p:cNvSpPr txBox="1"/>
          <p:nvPr/>
        </p:nvSpPr>
        <p:spPr>
          <a:xfrm>
            <a:off x="3211069" y="240838"/>
            <a:ext cx="3377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Developer’s customization specifications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B5A9EF80-5ADE-A23D-DFB0-09C00E1930B1}"/>
              </a:ext>
            </a:extLst>
          </p:cNvPr>
          <p:cNvSpPr txBox="1"/>
          <p:nvPr/>
        </p:nvSpPr>
        <p:spPr>
          <a:xfrm>
            <a:off x="3685107" y="925685"/>
            <a:ext cx="4442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-taking incomplete template specification + </a:t>
            </a:r>
            <a:r>
              <a:rPr lang="en-US" sz="2000" b="1" i="1" dirty="0"/>
              <a:t>filling options and variables that are wished to set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06FEEF93-912F-EE9E-97DC-523BCEB27619}"/>
              </a:ext>
            </a:extLst>
          </p:cNvPr>
          <p:cNvSpPr txBox="1"/>
          <p:nvPr/>
        </p:nvSpPr>
        <p:spPr>
          <a:xfrm>
            <a:off x="56436" y="4077101"/>
            <a:ext cx="1972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Made of 3 </a:t>
            </a:r>
          </a:p>
          <a:p>
            <a:r>
              <a:rPr lang="en-US" dirty="0"/>
              <a:t>distinct modules: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11948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75CDB38F-9D84-1D0F-6B0E-641E58510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339" y="1951295"/>
            <a:ext cx="6909661" cy="543560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7B466598-0E98-9C06-6AF1-DF357B000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401" y="-6060"/>
            <a:ext cx="7474681" cy="6933394"/>
          </a:xfrm>
          <a:prstGeom prst="rect">
            <a:avLst/>
          </a:prstGeom>
        </p:spPr>
      </p:pic>
      <p:sp>
        <p:nvSpPr>
          <p:cNvPr id="11" name="Dvojitá vlna 10">
            <a:extLst>
              <a:ext uri="{FF2B5EF4-FFF2-40B4-BE49-F238E27FC236}">
                <a16:creationId xmlns:a16="http://schemas.microsoft.com/office/drawing/2014/main" id="{A34B2E9B-E718-D62D-EE16-C121565C6071}"/>
              </a:ext>
            </a:extLst>
          </p:cNvPr>
          <p:cNvSpPr/>
          <p:nvPr/>
        </p:nvSpPr>
        <p:spPr>
          <a:xfrm>
            <a:off x="3210561" y="-156902"/>
            <a:ext cx="8248764" cy="3368039"/>
          </a:xfrm>
          <a:prstGeom prst="doubleWav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D50AE19-B7F7-3A97-6211-84B4444EAC5B}"/>
              </a:ext>
            </a:extLst>
          </p:cNvPr>
          <p:cNvSpPr txBox="1">
            <a:spLocks/>
          </p:cNvSpPr>
          <p:nvPr/>
        </p:nvSpPr>
        <p:spPr>
          <a:xfrm>
            <a:off x="3641592" y="26727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7200" b="1" dirty="0"/>
              <a:t>Software </a:t>
            </a:r>
            <a:r>
              <a:rPr lang="sk-SK" sz="7200" b="1" dirty="0" err="1"/>
              <a:t>product</a:t>
            </a:r>
            <a:r>
              <a:rPr lang="sk-SK" sz="7200" b="1" dirty="0"/>
              <a:t> </a:t>
            </a:r>
            <a:r>
              <a:rPr lang="sk-SK" sz="7200" b="1" dirty="0" err="1"/>
              <a:t>lines</a:t>
            </a:r>
            <a:endParaRPr lang="sk-SK" sz="7200" b="1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4913249F-0C08-DEC5-DF76-557B1F9830EE}"/>
              </a:ext>
            </a:extLst>
          </p:cNvPr>
          <p:cNvSpPr txBox="1"/>
          <p:nvPr/>
        </p:nvSpPr>
        <p:spPr>
          <a:xfrm>
            <a:off x="64472" y="5438986"/>
            <a:ext cx="31935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ASPECTS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IN PRODUCTS</a:t>
            </a:r>
            <a:endParaRPr lang="sk-SK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438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A9C190-F35D-4EA9-BFB2-80E9D3241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761" y="140550"/>
            <a:ext cx="8596668" cy="1320800"/>
          </a:xfrm>
        </p:spPr>
        <p:txBody>
          <a:bodyPr>
            <a:normAutofit/>
          </a:bodyPr>
          <a:lstStyle/>
          <a:p>
            <a:r>
              <a:rPr lang="sk-SK" sz="6000" b="1" dirty="0" err="1"/>
              <a:t>Process</a:t>
            </a:r>
            <a:endParaRPr lang="sk-SK" sz="6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551C2E5-5B4E-B6FD-98D3-0EDC2F7D8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7DDD051-1F01-3CC8-65C8-6EAD17BDA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592" y="1497178"/>
            <a:ext cx="4467408" cy="318755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1DF9F00-3334-2033-7E5F-EF511E5BB4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38" r="23289"/>
          <a:stretch/>
        </p:blipFill>
        <p:spPr>
          <a:xfrm>
            <a:off x="61370" y="0"/>
            <a:ext cx="4601888" cy="2762159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AA8C8675-68F0-3994-8DAE-5D575572F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747" y="3101081"/>
            <a:ext cx="5377951" cy="290896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4AFB157C-BEAC-E2AE-83DB-6CD1D41D3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4593" y="4272849"/>
            <a:ext cx="4467408" cy="3072332"/>
          </a:xfrm>
          <a:prstGeom prst="rect">
            <a:avLst/>
          </a:prstGeom>
        </p:spPr>
      </p:pic>
      <p:sp>
        <p:nvSpPr>
          <p:cNvPr id="8" name="Šípka: doprava 7">
            <a:extLst>
              <a:ext uri="{FF2B5EF4-FFF2-40B4-BE49-F238E27FC236}">
                <a16:creationId xmlns:a16="http://schemas.microsoft.com/office/drawing/2014/main" id="{4DFABADE-44EC-441D-A44D-F6EE857186B1}"/>
              </a:ext>
            </a:extLst>
          </p:cNvPr>
          <p:cNvSpPr/>
          <p:nvPr/>
        </p:nvSpPr>
        <p:spPr>
          <a:xfrm rot="2182934">
            <a:off x="1450468" y="2778089"/>
            <a:ext cx="676405" cy="8079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: doprava 8">
            <a:extLst>
              <a:ext uri="{FF2B5EF4-FFF2-40B4-BE49-F238E27FC236}">
                <a16:creationId xmlns:a16="http://schemas.microsoft.com/office/drawing/2014/main" id="{A7461A67-E82C-278F-B8DC-97E4FE8F9465}"/>
              </a:ext>
            </a:extLst>
          </p:cNvPr>
          <p:cNvSpPr/>
          <p:nvPr/>
        </p:nvSpPr>
        <p:spPr>
          <a:xfrm rot="20318384">
            <a:off x="6677429" y="3699308"/>
            <a:ext cx="1410581" cy="8079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Šípka: doprava 9">
            <a:extLst>
              <a:ext uri="{FF2B5EF4-FFF2-40B4-BE49-F238E27FC236}">
                <a16:creationId xmlns:a16="http://schemas.microsoft.com/office/drawing/2014/main" id="{6849541F-D44C-73D7-3EFE-70DC340FCF32}"/>
              </a:ext>
            </a:extLst>
          </p:cNvPr>
          <p:cNvSpPr/>
          <p:nvPr/>
        </p:nvSpPr>
        <p:spPr>
          <a:xfrm rot="2065246">
            <a:off x="6695973" y="4486648"/>
            <a:ext cx="1336945" cy="8079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0518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903D0C-640F-C315-73DD-5E5937900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46" y="139915"/>
            <a:ext cx="2863665" cy="2471130"/>
          </a:xfrm>
        </p:spPr>
        <p:txBody>
          <a:bodyPr>
            <a:normAutofit fontScale="90000"/>
          </a:bodyPr>
          <a:lstStyle/>
          <a:p>
            <a:r>
              <a:rPr lang="en-US" sz="6000" b="1" dirty="0" err="1"/>
              <a:t>Parame-terized</a:t>
            </a:r>
            <a:br>
              <a:rPr lang="en-US" sz="6000" b="1" dirty="0"/>
            </a:br>
            <a:r>
              <a:rPr lang="en-US" sz="6000" b="1" dirty="0"/>
              <a:t>Variants</a:t>
            </a:r>
            <a:endParaRPr lang="sk-SK" sz="60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BA90F7E-5E1D-A91F-9262-8AB999448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714" y="-140434"/>
            <a:ext cx="8400286" cy="3846199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A5E084F5-0362-D2BD-5CDA-779CF666EDE8}"/>
              </a:ext>
            </a:extLst>
          </p:cNvPr>
          <p:cNvSpPr txBox="1"/>
          <p:nvPr/>
        </p:nvSpPr>
        <p:spPr>
          <a:xfrm>
            <a:off x="9059210" y="3910509"/>
            <a:ext cx="29025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Loughran</a:t>
            </a:r>
            <a:r>
              <a:rPr lang="sk-SK" dirty="0"/>
              <a:t>, N., </a:t>
            </a:r>
            <a:r>
              <a:rPr lang="sk-SK" dirty="0" err="1"/>
              <a:t>Rashid</a:t>
            </a:r>
            <a:r>
              <a:rPr lang="sk-SK" dirty="0"/>
              <a:t>, A.: </a:t>
            </a:r>
            <a:r>
              <a:rPr lang="sk-SK" dirty="0" err="1"/>
              <a:t>Framed</a:t>
            </a:r>
            <a:r>
              <a:rPr lang="sk-SK" dirty="0"/>
              <a:t> </a:t>
            </a:r>
            <a:r>
              <a:rPr lang="sk-SK" dirty="0" err="1"/>
              <a:t>aspects</a:t>
            </a:r>
            <a:r>
              <a:rPr lang="sk-SK" dirty="0"/>
              <a:t>: </a:t>
            </a:r>
            <a:r>
              <a:rPr lang="sk-SK" dirty="0" err="1"/>
              <a:t>Supporting</a:t>
            </a:r>
            <a:r>
              <a:rPr lang="sk-SK" dirty="0"/>
              <a:t> variability and </a:t>
            </a:r>
            <a:r>
              <a:rPr lang="sk-SK" dirty="0" err="1"/>
              <a:t>configurability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AOP. In: </a:t>
            </a:r>
            <a:r>
              <a:rPr lang="sk-SK" dirty="0" err="1"/>
              <a:t>Proceedings</a:t>
            </a:r>
            <a:r>
              <a:rPr lang="sk-SK" dirty="0"/>
              <a:t> of 8th International </a:t>
            </a:r>
            <a:r>
              <a:rPr lang="sk-SK" dirty="0" err="1"/>
              <a:t>Conference</a:t>
            </a:r>
            <a:r>
              <a:rPr lang="sk-SK" dirty="0"/>
              <a:t> </a:t>
            </a:r>
            <a:r>
              <a:rPr lang="sk-SK" dirty="0" err="1"/>
              <a:t>onSoftware</a:t>
            </a:r>
            <a:r>
              <a:rPr lang="sk-SK" dirty="0"/>
              <a:t> </a:t>
            </a:r>
            <a:r>
              <a:rPr lang="sk-SK" dirty="0" err="1"/>
              <a:t>Reuse</a:t>
            </a:r>
            <a:r>
              <a:rPr lang="sk-SK" dirty="0"/>
              <a:t>, ICSR 2004. LCNS 3107, </a:t>
            </a:r>
            <a:r>
              <a:rPr lang="sk-SK" dirty="0" err="1"/>
              <a:t>Springer</a:t>
            </a:r>
            <a:r>
              <a:rPr lang="sk-SK" dirty="0"/>
              <a:t>, Madrid, Spain (2004)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83E7C9A-97DB-2FCB-7236-33E127D11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46" y="3185453"/>
            <a:ext cx="8596668" cy="3880773"/>
          </a:xfrm>
        </p:spPr>
        <p:txBody>
          <a:bodyPr/>
          <a:lstStyle/>
          <a:p>
            <a:endParaRPr lang="en-US" b="1" dirty="0"/>
          </a:p>
          <a:p>
            <a:r>
              <a:rPr lang="en-US" b="1" dirty="0"/>
              <a:t>MAX_CACHE_SIZE: </a:t>
            </a:r>
            <a:r>
              <a:rPr lang="en-US" dirty="0"/>
              <a:t>Sets the maximum size of records the cache will hold. </a:t>
            </a:r>
            <a:endParaRPr lang="en-US" b="1" dirty="0"/>
          </a:p>
          <a:p>
            <a:r>
              <a:rPr lang="en-US" b="1" dirty="0"/>
              <a:t>PERC_TO_DEL: </a:t>
            </a:r>
            <a:r>
              <a:rPr lang="en-US" dirty="0"/>
              <a:t>The amount of records to delete when the deletion mechanism is invoked.</a:t>
            </a:r>
          </a:p>
          <a:p>
            <a:r>
              <a:rPr lang="en-US" b="1" dirty="0"/>
              <a:t>CONN_CLASS: </a:t>
            </a:r>
            <a:r>
              <a:rPr lang="en-US" dirty="0"/>
              <a:t>The class which contains the methods for sending the query to the database and also sending the results back to the client. </a:t>
            </a:r>
          </a:p>
          <a:p>
            <a:r>
              <a:rPr lang="en-US" b="1" dirty="0"/>
              <a:t>SEND_QUERY: </a:t>
            </a:r>
            <a:r>
              <a:rPr lang="en-US" dirty="0"/>
              <a:t>The method which sends the query to the database.</a:t>
            </a:r>
          </a:p>
          <a:p>
            <a:r>
              <a:rPr lang="en-US" b="1" dirty="0"/>
              <a:t>REPLY_CLIENT: </a:t>
            </a:r>
            <a:r>
              <a:rPr lang="en-US" dirty="0"/>
              <a:t>The method which sends the result back to the client. </a:t>
            </a:r>
          </a:p>
          <a:p>
            <a:r>
              <a:rPr lang="en-US" b="1" dirty="0"/>
              <a:t>DOC_TYPE: </a:t>
            </a:r>
            <a:r>
              <a:rPr lang="en-US" dirty="0"/>
              <a:t>The type of information that is being stored in the cache (e.g. String, Document, </a:t>
            </a:r>
            <a:r>
              <a:rPr lang="en-US" dirty="0" err="1"/>
              <a:t>CachedResultSet</a:t>
            </a:r>
            <a:r>
              <a:rPr lang="en-US" dirty="0"/>
              <a:t> etc.).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18863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20ED21-AE42-4F47-A27A-9259C0B3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26FC2D5-6F28-3720-85F6-CCEC5E524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6CD0CD6-E185-9318-CBC1-FFE63769A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446"/>
            <a:ext cx="12192000" cy="5582293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D9CEF243-F843-3952-8611-24E5C36FB8D3}"/>
              </a:ext>
            </a:extLst>
          </p:cNvPr>
          <p:cNvSpPr txBox="1"/>
          <p:nvPr/>
        </p:nvSpPr>
        <p:spPr>
          <a:xfrm>
            <a:off x="459213" y="6041362"/>
            <a:ext cx="8178777" cy="838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-used in any textual representation to make substantiation of type or object,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method,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joinpoint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or pointcut designator</a:t>
            </a:r>
            <a:endParaRPr lang="sk-SK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260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2D399D-6C8E-68A0-60F3-5312D21D2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0772076-C4BB-C158-DDF7-059403D65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6BBCEDB-75C0-2873-CBE0-E793CC617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62153" cy="6858000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14194CEA-B3B7-B302-AF5F-030C42B03061}"/>
              </a:ext>
            </a:extLst>
          </p:cNvPr>
          <p:cNvSpPr/>
          <p:nvPr/>
        </p:nvSpPr>
        <p:spPr>
          <a:xfrm>
            <a:off x="4477097" y="-37441"/>
            <a:ext cx="7879828" cy="1130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8B06E558-8055-0193-3A87-27DED9ABB3CD}"/>
              </a:ext>
            </a:extLst>
          </p:cNvPr>
          <p:cNvSpPr txBox="1">
            <a:spLocks/>
          </p:cNvSpPr>
          <p:nvPr/>
        </p:nvSpPr>
        <p:spPr>
          <a:xfrm>
            <a:off x="4635643" y="64295"/>
            <a:ext cx="1132646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6000" b="1" dirty="0" err="1"/>
              <a:t>AspectJ</a:t>
            </a:r>
            <a:r>
              <a:rPr lang="sk-SK" sz="6000" b="1" dirty="0"/>
              <a:t> Cache </a:t>
            </a:r>
            <a:r>
              <a:rPr lang="sk-SK" sz="6000" b="1" dirty="0" err="1"/>
              <a:t>Code</a:t>
            </a:r>
            <a:endParaRPr lang="sk-SK" sz="6000" b="1" dirty="0"/>
          </a:p>
        </p:txBody>
      </p:sp>
    </p:spTree>
    <p:extLst>
      <p:ext uri="{BB962C8B-B14F-4D97-AF65-F5344CB8AC3E}">
        <p14:creationId xmlns:p14="http://schemas.microsoft.com/office/powerpoint/2010/main" val="3845974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ok 16">
            <a:extLst>
              <a:ext uri="{FF2B5EF4-FFF2-40B4-BE49-F238E27FC236}">
                <a16:creationId xmlns:a16="http://schemas.microsoft.com/office/drawing/2014/main" id="{D9A435CB-E9E1-3F89-AAFD-71BAF8420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73" y="73073"/>
            <a:ext cx="9611591" cy="6858000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0CA818ED-B866-8769-AEC6-710BE520BA18}"/>
              </a:ext>
            </a:extLst>
          </p:cNvPr>
          <p:cNvSpPr/>
          <p:nvPr/>
        </p:nvSpPr>
        <p:spPr>
          <a:xfrm>
            <a:off x="8571407" y="-428648"/>
            <a:ext cx="4249160" cy="7213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5B2AE1F5-E51D-73E3-AA27-7F77B1032551}"/>
              </a:ext>
            </a:extLst>
          </p:cNvPr>
          <p:cNvSpPr/>
          <p:nvPr/>
        </p:nvSpPr>
        <p:spPr>
          <a:xfrm>
            <a:off x="5205912" y="3841708"/>
            <a:ext cx="4249160" cy="1606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34E935DF-DF2B-8615-905A-5F95C19A84AE}"/>
              </a:ext>
            </a:extLst>
          </p:cNvPr>
          <p:cNvSpPr/>
          <p:nvPr/>
        </p:nvSpPr>
        <p:spPr>
          <a:xfrm>
            <a:off x="7631182" y="310599"/>
            <a:ext cx="4249160" cy="1606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538B2146-6E97-AEB4-504E-6043A8A1975A}"/>
              </a:ext>
            </a:extLst>
          </p:cNvPr>
          <p:cNvSpPr txBox="1"/>
          <p:nvPr/>
        </p:nvSpPr>
        <p:spPr>
          <a:xfrm flipH="1">
            <a:off x="7579802" y="534737"/>
            <a:ext cx="4612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Sets the size of the cache and percentage to be deleted as set by the parameters in the specification.</a:t>
            </a:r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AAA21BE0-124D-EF62-45A4-52F4C4207E7E}"/>
              </a:ext>
            </a:extLst>
          </p:cNvPr>
          <p:cNvSpPr txBox="1"/>
          <p:nvPr/>
        </p:nvSpPr>
        <p:spPr>
          <a:xfrm flipH="1">
            <a:off x="8577358" y="1657703"/>
            <a:ext cx="3728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Creates a pointcut for intercepting the call to the method which executes SQL queries on the database.</a:t>
            </a:r>
            <a:endParaRPr lang="sk-SK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96E8633-E83F-7DCC-DE32-6EA9848A338F}"/>
              </a:ext>
            </a:extLst>
          </p:cNvPr>
          <p:cNvSpPr txBox="1"/>
          <p:nvPr/>
        </p:nvSpPr>
        <p:spPr>
          <a:xfrm flipH="1">
            <a:off x="8577358" y="2977778"/>
            <a:ext cx="32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Creates a pointcut for intercepting the results sent back to the client.</a:t>
            </a:r>
            <a:endParaRPr lang="sk-SK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B004A428-DD08-56A5-6622-50A88CAEF048}"/>
              </a:ext>
            </a:extLst>
          </p:cNvPr>
          <p:cNvSpPr txBox="1"/>
          <p:nvPr/>
        </p:nvSpPr>
        <p:spPr>
          <a:xfrm flipH="1">
            <a:off x="5393324" y="4103400"/>
            <a:ext cx="3728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CacheDS</a:t>
            </a:r>
            <a:r>
              <a:rPr lang="en-US" dirty="0"/>
              <a:t> is a data structure for storing the cache results.</a:t>
            </a:r>
            <a:endParaRPr lang="sk-SK" dirty="0"/>
          </a:p>
        </p:txBody>
      </p:sp>
      <p:sp>
        <p:nvSpPr>
          <p:cNvPr id="11" name="Pravá zložená zátvorka 10">
            <a:extLst>
              <a:ext uri="{FF2B5EF4-FFF2-40B4-BE49-F238E27FC236}">
                <a16:creationId xmlns:a16="http://schemas.microsoft.com/office/drawing/2014/main" id="{8810CE2F-6AC0-0876-DE45-4E30C1CE1454}"/>
              </a:ext>
            </a:extLst>
          </p:cNvPr>
          <p:cNvSpPr/>
          <p:nvPr/>
        </p:nvSpPr>
        <p:spPr>
          <a:xfrm>
            <a:off x="7819092" y="2027297"/>
            <a:ext cx="758266" cy="59930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Pravá zložená zátvorka 11">
            <a:extLst>
              <a:ext uri="{FF2B5EF4-FFF2-40B4-BE49-F238E27FC236}">
                <a16:creationId xmlns:a16="http://schemas.microsoft.com/office/drawing/2014/main" id="{2B82CA12-609A-4E27-65B9-E40490D759F5}"/>
              </a:ext>
            </a:extLst>
          </p:cNvPr>
          <p:cNvSpPr/>
          <p:nvPr/>
        </p:nvSpPr>
        <p:spPr>
          <a:xfrm>
            <a:off x="7819092" y="2780742"/>
            <a:ext cx="758266" cy="648258"/>
          </a:xfrm>
          <a:prstGeom prst="rightBrace">
            <a:avLst>
              <a:gd name="adj1" fmla="val 8333"/>
              <a:gd name="adj2" fmla="val 6704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2730EC98-35AA-FCAB-7838-BB72DCF0C77D}"/>
              </a:ext>
            </a:extLst>
          </p:cNvPr>
          <p:cNvSpPr/>
          <p:nvPr/>
        </p:nvSpPr>
        <p:spPr>
          <a:xfrm>
            <a:off x="6819653" y="5162439"/>
            <a:ext cx="4249160" cy="1695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9F60695E-8EA8-62E6-CC54-B0EA851AA043}"/>
              </a:ext>
            </a:extLst>
          </p:cNvPr>
          <p:cNvSpPr txBox="1"/>
          <p:nvPr/>
        </p:nvSpPr>
        <p:spPr>
          <a:xfrm>
            <a:off x="7155826" y="5162439"/>
            <a:ext cx="47968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Loughran</a:t>
            </a:r>
            <a:r>
              <a:rPr lang="sk-SK" dirty="0"/>
              <a:t>, N., </a:t>
            </a:r>
            <a:r>
              <a:rPr lang="sk-SK" dirty="0" err="1"/>
              <a:t>Rashid</a:t>
            </a:r>
            <a:r>
              <a:rPr lang="sk-SK" dirty="0"/>
              <a:t>, A.: </a:t>
            </a:r>
            <a:r>
              <a:rPr lang="sk-SK" dirty="0" err="1"/>
              <a:t>Framed</a:t>
            </a:r>
            <a:r>
              <a:rPr lang="sk-SK" dirty="0"/>
              <a:t> </a:t>
            </a:r>
            <a:r>
              <a:rPr lang="sk-SK" dirty="0" err="1"/>
              <a:t>aspects</a:t>
            </a:r>
            <a:r>
              <a:rPr lang="sk-SK" dirty="0"/>
              <a:t>: </a:t>
            </a:r>
            <a:r>
              <a:rPr lang="sk-SK" dirty="0" err="1"/>
              <a:t>Supporting</a:t>
            </a:r>
            <a:r>
              <a:rPr lang="sk-SK" dirty="0"/>
              <a:t> variability and </a:t>
            </a:r>
            <a:r>
              <a:rPr lang="sk-SK" dirty="0" err="1"/>
              <a:t>configurability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AOP. In: </a:t>
            </a:r>
            <a:r>
              <a:rPr lang="sk-SK" dirty="0" err="1"/>
              <a:t>Proceedings</a:t>
            </a:r>
            <a:r>
              <a:rPr lang="sk-SK" dirty="0"/>
              <a:t> of 8th International </a:t>
            </a:r>
            <a:r>
              <a:rPr lang="sk-SK" dirty="0" err="1"/>
              <a:t>Conference</a:t>
            </a:r>
            <a:r>
              <a:rPr lang="sk-SK" dirty="0"/>
              <a:t> </a:t>
            </a:r>
            <a:r>
              <a:rPr lang="sk-SK" dirty="0" err="1"/>
              <a:t>onSoftware</a:t>
            </a:r>
            <a:r>
              <a:rPr lang="sk-SK" dirty="0"/>
              <a:t> </a:t>
            </a:r>
            <a:r>
              <a:rPr lang="sk-SK" dirty="0" err="1"/>
              <a:t>Reuse</a:t>
            </a:r>
            <a:r>
              <a:rPr lang="sk-SK" dirty="0"/>
              <a:t>, ICSR 2004. LCNS 3107, </a:t>
            </a:r>
            <a:r>
              <a:rPr lang="sk-SK" dirty="0" err="1"/>
              <a:t>Springer</a:t>
            </a:r>
            <a:r>
              <a:rPr lang="sk-SK" dirty="0"/>
              <a:t>, Madrid, Spain (2004)</a:t>
            </a:r>
          </a:p>
        </p:txBody>
      </p:sp>
    </p:spTree>
    <p:extLst>
      <p:ext uri="{BB962C8B-B14F-4D97-AF65-F5344CB8AC3E}">
        <p14:creationId xmlns:p14="http://schemas.microsoft.com/office/powerpoint/2010/main" val="1903362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97DB54CA-3EA4-7B4D-46CF-DBF613D1C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34" y="133334"/>
            <a:ext cx="11326467" cy="1320800"/>
          </a:xfrm>
        </p:spPr>
        <p:txBody>
          <a:bodyPr>
            <a:noAutofit/>
          </a:bodyPr>
          <a:lstStyle/>
          <a:p>
            <a:r>
              <a:rPr lang="en-US" sz="6000" b="1" dirty="0"/>
              <a:t>Delineating Frame Boundaries</a:t>
            </a:r>
            <a:endParaRPr lang="sk-SK" sz="6000" b="1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A343CF9A-A41E-6291-6C57-E3F46DD3313B}"/>
              </a:ext>
            </a:extLst>
          </p:cNvPr>
          <p:cNvSpPr txBox="1"/>
          <p:nvPr/>
        </p:nvSpPr>
        <p:spPr>
          <a:xfrm>
            <a:off x="490027" y="1211120"/>
            <a:ext cx="370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err="1"/>
              <a:t>Careful</a:t>
            </a:r>
            <a:r>
              <a:rPr lang="sk-SK" sz="2000" b="1" dirty="0"/>
              <a:t> </a:t>
            </a:r>
            <a:r>
              <a:rPr lang="sk-SK" sz="2000" b="1" dirty="0" err="1"/>
              <a:t>consideration</a:t>
            </a:r>
            <a:r>
              <a:rPr lang="sk-SK" sz="2000" b="1" dirty="0"/>
              <a:t> of</a:t>
            </a:r>
            <a:r>
              <a:rPr lang="en-US" sz="2000" b="1" dirty="0"/>
              <a:t>: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2546DAAF-870E-2617-C376-51F829BA3291}"/>
              </a:ext>
            </a:extLst>
          </p:cNvPr>
          <p:cNvSpPr txBox="1"/>
          <p:nvPr/>
        </p:nvSpPr>
        <p:spPr>
          <a:xfrm>
            <a:off x="2270659" y="1671354"/>
            <a:ext cx="1161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VARIANTS</a:t>
            </a:r>
            <a:endParaRPr lang="en-US" dirty="0"/>
          </a:p>
          <a:p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20AEA38D-A226-EFB3-C9F5-0EB7C19EA677}"/>
              </a:ext>
            </a:extLst>
          </p:cNvPr>
          <p:cNvSpPr txBox="1"/>
          <p:nvPr/>
        </p:nvSpPr>
        <p:spPr>
          <a:xfrm>
            <a:off x="4614449" y="1636646"/>
            <a:ext cx="4248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SCOPE FOR WHICH ASPECT IS INTENDED</a:t>
            </a:r>
            <a:endParaRPr lang="en-US" dirty="0"/>
          </a:p>
          <a:p>
            <a:endParaRPr lang="sk-SK" dirty="0"/>
          </a:p>
        </p:txBody>
      </p:sp>
      <p:sp>
        <p:nvSpPr>
          <p:cNvPr id="8" name="Šípka: obojsmerná vodorovná 7">
            <a:extLst>
              <a:ext uri="{FF2B5EF4-FFF2-40B4-BE49-F238E27FC236}">
                <a16:creationId xmlns:a16="http://schemas.microsoft.com/office/drawing/2014/main" id="{6DA10064-FFD7-D0B4-35E1-DEA940F54D5F}"/>
              </a:ext>
            </a:extLst>
          </p:cNvPr>
          <p:cNvSpPr/>
          <p:nvPr/>
        </p:nvSpPr>
        <p:spPr>
          <a:xfrm>
            <a:off x="3510826" y="1611230"/>
            <a:ext cx="1024864" cy="40011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Zástupný objekt pre obsah 2">
            <a:extLst>
              <a:ext uri="{FF2B5EF4-FFF2-40B4-BE49-F238E27FC236}">
                <a16:creationId xmlns:a16="http://schemas.microsoft.com/office/drawing/2014/main" id="{E9A83271-31FE-4EA7-099E-0E666FDC4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341" y="2114821"/>
            <a:ext cx="8596668" cy="3880773"/>
          </a:xfrm>
        </p:spPr>
        <p:txBody>
          <a:bodyPr/>
          <a:lstStyle/>
          <a:p>
            <a:r>
              <a:rPr lang="sk-SK" b="1" dirty="0"/>
              <a:t>1</a:t>
            </a:r>
            <a:r>
              <a:rPr lang="en-US" b="1" dirty="0"/>
              <a:t>) Creating feature diagram using FODA – discovering variants</a:t>
            </a:r>
          </a:p>
          <a:p>
            <a:pPr marL="457200" lvl="1" indent="0">
              <a:buNone/>
            </a:pPr>
            <a:r>
              <a:rPr lang="en-US" dirty="0"/>
              <a:t>Feature Approach – natural design method for use with framed aspects </a:t>
            </a:r>
          </a:p>
          <a:p>
            <a:pPr marL="457200" lvl="1" indent="0">
              <a:buNone/>
            </a:pPr>
            <a:r>
              <a:rPr lang="en-US" dirty="0"/>
              <a:t>Characteristics of feature aspect:</a:t>
            </a:r>
          </a:p>
          <a:p>
            <a:pPr lvl="2"/>
            <a:r>
              <a:rPr lang="en-US" dirty="0"/>
              <a:t>Dependencies,</a:t>
            </a:r>
          </a:p>
          <a:p>
            <a:pPr lvl="2"/>
            <a:r>
              <a:rPr lang="en-US" dirty="0"/>
              <a:t>Options</a:t>
            </a:r>
          </a:p>
          <a:p>
            <a:pPr lvl="2"/>
            <a:r>
              <a:rPr lang="en-US" dirty="0"/>
              <a:t>Alternative characteristics</a:t>
            </a:r>
          </a:p>
          <a:p>
            <a:r>
              <a:rPr lang="en-US" b="1" dirty="0"/>
              <a:t>2) Deducing aspects frames by delineating the boundaries between the different options and alternatives in the model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sk-SK" dirty="0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69BE3A1B-16BC-6B4E-7E20-2BC46B94D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55" y="5126805"/>
            <a:ext cx="3939351" cy="1731195"/>
          </a:xfrm>
          <a:prstGeom prst="rect">
            <a:avLst/>
          </a:prstGeom>
        </p:spPr>
      </p:pic>
      <p:sp>
        <p:nvSpPr>
          <p:cNvPr id="12" name="Šípka: doprava 11">
            <a:extLst>
              <a:ext uri="{FF2B5EF4-FFF2-40B4-BE49-F238E27FC236}">
                <a16:creationId xmlns:a16="http://schemas.microsoft.com/office/drawing/2014/main" id="{E24DC960-537B-E829-7304-C20EA1BE6F8A}"/>
              </a:ext>
            </a:extLst>
          </p:cNvPr>
          <p:cNvSpPr/>
          <p:nvPr/>
        </p:nvSpPr>
        <p:spPr>
          <a:xfrm rot="4517456">
            <a:off x="9629088" y="5079382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2A1487A1-E4C1-4EA1-5A26-3DC4379DC6DA}"/>
              </a:ext>
            </a:extLst>
          </p:cNvPr>
          <p:cNvSpPr txBox="1"/>
          <p:nvPr/>
        </p:nvSpPr>
        <p:spPr>
          <a:xfrm>
            <a:off x="5775977" y="6071351"/>
            <a:ext cx="5032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Duplicated code</a:t>
            </a:r>
          </a:p>
          <a:p>
            <a:r>
              <a:rPr lang="en-US" dirty="0"/>
              <a:t>from Y and Z handled in new separate layer J</a:t>
            </a:r>
            <a:endParaRPr lang="sk-SK" dirty="0"/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C72CA181-F725-AF91-A7DF-509E9961D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265" y="5023714"/>
            <a:ext cx="3141905" cy="1769726"/>
          </a:xfrm>
          <a:prstGeom prst="rect">
            <a:avLst/>
          </a:prstGeom>
        </p:spPr>
      </p:pic>
      <p:sp>
        <p:nvSpPr>
          <p:cNvPr id="17" name="Šípka: doprava 16">
            <a:extLst>
              <a:ext uri="{FF2B5EF4-FFF2-40B4-BE49-F238E27FC236}">
                <a16:creationId xmlns:a16="http://schemas.microsoft.com/office/drawing/2014/main" id="{8A91B47D-AD51-8255-05E4-65A874D91485}"/>
              </a:ext>
            </a:extLst>
          </p:cNvPr>
          <p:cNvSpPr/>
          <p:nvPr/>
        </p:nvSpPr>
        <p:spPr>
          <a:xfrm>
            <a:off x="5775977" y="5557735"/>
            <a:ext cx="2127570" cy="61982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ECED7FDA-E9F2-19B2-EF67-6656222EC56F}"/>
              </a:ext>
            </a:extLst>
          </p:cNvPr>
          <p:cNvSpPr txBox="1"/>
          <p:nvPr/>
        </p:nvSpPr>
        <p:spPr>
          <a:xfrm>
            <a:off x="8863433" y="3190510"/>
            <a:ext cx="14410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Duplicated code</a:t>
            </a:r>
          </a:p>
          <a:p>
            <a:r>
              <a:rPr lang="en-US" dirty="0"/>
              <a:t>common to Y and Z</a:t>
            </a:r>
          </a:p>
          <a:p>
            <a:r>
              <a:rPr lang="en-US" dirty="0"/>
              <a:t> (such as an algorithm)</a:t>
            </a:r>
            <a:endParaRPr lang="sk-SK" dirty="0"/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E35E2E2C-6826-7EBE-F1A6-1B58CD3D30D4}"/>
              </a:ext>
            </a:extLst>
          </p:cNvPr>
          <p:cNvSpPr txBox="1"/>
          <p:nvPr/>
        </p:nvSpPr>
        <p:spPr>
          <a:xfrm>
            <a:off x="6160408" y="4700548"/>
            <a:ext cx="144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Alternative variants</a:t>
            </a:r>
            <a:endParaRPr lang="sk-SK" dirty="0"/>
          </a:p>
        </p:txBody>
      </p:sp>
      <p:sp>
        <p:nvSpPr>
          <p:cNvPr id="20" name="Šípka: doprava 19">
            <a:extLst>
              <a:ext uri="{FF2B5EF4-FFF2-40B4-BE49-F238E27FC236}">
                <a16:creationId xmlns:a16="http://schemas.microsoft.com/office/drawing/2014/main" id="{57DA88CF-94F9-E564-976B-053CBCB9F368}"/>
              </a:ext>
            </a:extLst>
          </p:cNvPr>
          <p:cNvSpPr/>
          <p:nvPr/>
        </p:nvSpPr>
        <p:spPr>
          <a:xfrm rot="1132767">
            <a:off x="2351791" y="5093933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E51C4334-4AED-75A3-4847-E301D1E9549A}"/>
              </a:ext>
            </a:extLst>
          </p:cNvPr>
          <p:cNvSpPr txBox="1"/>
          <p:nvPr/>
        </p:nvSpPr>
        <p:spPr>
          <a:xfrm>
            <a:off x="874320" y="4911404"/>
            <a:ext cx="1314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</a:t>
            </a:r>
          </a:p>
          <a:p>
            <a:r>
              <a:rPr lang="en-US" dirty="0"/>
              <a:t>boundaries</a:t>
            </a:r>
            <a:endParaRPr lang="sk-SK" dirty="0"/>
          </a:p>
        </p:txBody>
      </p:sp>
      <p:sp>
        <p:nvSpPr>
          <p:cNvPr id="13" name="Šípka: doprava 12">
            <a:extLst>
              <a:ext uri="{FF2B5EF4-FFF2-40B4-BE49-F238E27FC236}">
                <a16:creationId xmlns:a16="http://schemas.microsoft.com/office/drawing/2014/main" id="{9E562ED8-649E-D334-4CE2-0DD0E47C06DA}"/>
              </a:ext>
            </a:extLst>
          </p:cNvPr>
          <p:cNvSpPr/>
          <p:nvPr/>
        </p:nvSpPr>
        <p:spPr>
          <a:xfrm rot="9342043">
            <a:off x="5412804" y="4924985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41487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736FAAC-971D-051C-A951-D6DEAC944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76" y="1432947"/>
            <a:ext cx="8596668" cy="3880773"/>
          </a:xfrm>
        </p:spPr>
        <p:txBody>
          <a:bodyPr/>
          <a:lstStyle/>
          <a:p>
            <a:r>
              <a:rPr lang="en-US" sz="2000" b="1" dirty="0"/>
              <a:t>Enhancing modularity and reusability</a:t>
            </a:r>
          </a:p>
          <a:p>
            <a:pPr lvl="1"/>
            <a:r>
              <a:rPr lang="en-US" dirty="0"/>
              <a:t>Allowing component to be framed separately from the main codebase</a:t>
            </a:r>
          </a:p>
          <a:p>
            <a:pPr marL="914400" lvl="2" indent="0">
              <a:buNone/>
            </a:pPr>
            <a:r>
              <a:rPr lang="en-US" sz="1800" b="1" dirty="0"/>
              <a:t>REUSABLE IN OTHER CONTEXTS</a:t>
            </a:r>
          </a:p>
          <a:p>
            <a:r>
              <a:rPr lang="en-US" sz="2000" b="1" dirty="0"/>
              <a:t>Breaking down large aspect modules</a:t>
            </a:r>
          </a:p>
          <a:p>
            <a:pPr lvl="1"/>
            <a:r>
              <a:rPr lang="en-US" dirty="0"/>
              <a:t>Hiding away less important information from the main concern</a:t>
            </a:r>
          </a:p>
          <a:p>
            <a:pPr lvl="1"/>
            <a:endParaRPr lang="en-US" dirty="0"/>
          </a:p>
          <a:p>
            <a:pPr lvl="1"/>
            <a:endParaRPr lang="sk-SK" sz="18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03ABBF6-8985-164E-2208-9EF88A127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1" y="244183"/>
            <a:ext cx="11326467" cy="1320800"/>
          </a:xfrm>
        </p:spPr>
        <p:txBody>
          <a:bodyPr>
            <a:noAutofit/>
          </a:bodyPr>
          <a:lstStyle/>
          <a:p>
            <a:r>
              <a:rPr lang="en-US" sz="6000" b="1" dirty="0"/>
              <a:t>Delineating Frame Boundaries</a:t>
            </a:r>
            <a:endParaRPr lang="sk-SK" sz="6000" b="1" dirty="0"/>
          </a:p>
        </p:txBody>
      </p:sp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C840D8CD-2007-3E55-A69B-31D372E2AEA7}"/>
              </a:ext>
            </a:extLst>
          </p:cNvPr>
          <p:cNvSpPr txBox="1">
            <a:spLocks/>
          </p:cNvSpPr>
          <p:nvPr/>
        </p:nvSpPr>
        <p:spPr>
          <a:xfrm>
            <a:off x="5303993" y="4917613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Utilization of  aspect-oriented programming to:</a:t>
            </a:r>
          </a:p>
          <a:p>
            <a:pPr lvl="1"/>
            <a:r>
              <a:rPr lang="en-US" b="1" dirty="0"/>
              <a:t>Integrating concern in a non-invasive manner</a:t>
            </a:r>
          </a:p>
          <a:p>
            <a:pPr lvl="1"/>
            <a:r>
              <a:rPr lang="en-US" b="1" dirty="0"/>
              <a:t>Used to make coarser grained functionality</a:t>
            </a:r>
          </a:p>
          <a:p>
            <a:pPr lvl="1"/>
            <a:r>
              <a:rPr lang="en-US" b="1" dirty="0"/>
              <a:t>Used when particular concerns crosscuts multiple modules</a:t>
            </a:r>
          </a:p>
          <a:p>
            <a:pPr lvl="1"/>
            <a:endParaRPr lang="en-US" dirty="0"/>
          </a:p>
          <a:p>
            <a:pPr lvl="1"/>
            <a:endParaRPr lang="sk-SK" sz="1800" dirty="0"/>
          </a:p>
        </p:txBody>
      </p:sp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7B6A8C88-ED42-8659-3838-0FB66C6B014C}"/>
              </a:ext>
            </a:extLst>
          </p:cNvPr>
          <p:cNvSpPr txBox="1">
            <a:spLocks/>
          </p:cNvSpPr>
          <p:nvPr/>
        </p:nvSpPr>
        <p:spPr>
          <a:xfrm>
            <a:off x="418070" y="502217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Utilization of  frame commands to:</a:t>
            </a:r>
          </a:p>
          <a:p>
            <a:pPr lvl="1"/>
            <a:r>
              <a:rPr lang="en-US" b="1" dirty="0"/>
              <a:t>fine grained variability</a:t>
            </a:r>
          </a:p>
          <a:p>
            <a:pPr lvl="1"/>
            <a:r>
              <a:rPr lang="en-US" b="1" dirty="0"/>
              <a:t>parameterization</a:t>
            </a:r>
          </a:p>
          <a:p>
            <a:pPr lvl="1"/>
            <a:r>
              <a:rPr lang="en-US" b="1" dirty="0"/>
              <a:t>Constraints</a:t>
            </a:r>
          </a:p>
          <a:p>
            <a:pPr lvl="1"/>
            <a:endParaRPr lang="en-US" dirty="0"/>
          </a:p>
          <a:p>
            <a:pPr lvl="1"/>
            <a:endParaRPr lang="sk-SK" sz="1800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7AA71419-9E30-5F2E-73F7-F0154F2DB568}"/>
              </a:ext>
            </a:extLst>
          </p:cNvPr>
          <p:cNvSpPr txBox="1"/>
          <p:nvPr/>
        </p:nvSpPr>
        <p:spPr>
          <a:xfrm>
            <a:off x="819135" y="3815689"/>
            <a:ext cx="25539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Frame </a:t>
            </a:r>
          </a:p>
          <a:p>
            <a:r>
              <a:rPr lang="en-US" sz="3600" b="1" dirty="0"/>
              <a:t>technology</a:t>
            </a:r>
          </a:p>
          <a:p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F202919A-2080-17A3-49B7-2E180E7400B4}"/>
              </a:ext>
            </a:extLst>
          </p:cNvPr>
          <p:cNvSpPr txBox="1"/>
          <p:nvPr/>
        </p:nvSpPr>
        <p:spPr>
          <a:xfrm>
            <a:off x="4468509" y="4273057"/>
            <a:ext cx="6651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Aspect Oriented Programming</a:t>
            </a:r>
          </a:p>
          <a:p>
            <a:endParaRPr lang="sk-SK" dirty="0"/>
          </a:p>
        </p:txBody>
      </p:sp>
      <p:sp>
        <p:nvSpPr>
          <p:cNvPr id="9" name="Šípka: obojsmerná vodorovná 8">
            <a:extLst>
              <a:ext uri="{FF2B5EF4-FFF2-40B4-BE49-F238E27FC236}">
                <a16:creationId xmlns:a16="http://schemas.microsoft.com/office/drawing/2014/main" id="{C0F4CC10-AAFC-0B37-3E58-AA75A7F20452}"/>
              </a:ext>
            </a:extLst>
          </p:cNvPr>
          <p:cNvSpPr/>
          <p:nvPr/>
        </p:nvSpPr>
        <p:spPr>
          <a:xfrm>
            <a:off x="3373039" y="4411974"/>
            <a:ext cx="1024864" cy="40011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826B4D34-38F7-5CD3-4A90-E5D251F88CF9}"/>
              </a:ext>
            </a:extLst>
          </p:cNvPr>
          <p:cNvSpPr txBox="1"/>
          <p:nvPr/>
        </p:nvSpPr>
        <p:spPr>
          <a:xfrm>
            <a:off x="2555816" y="6145223"/>
            <a:ext cx="3715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Any programming</a:t>
            </a:r>
          </a:p>
          <a:p>
            <a:r>
              <a:rPr lang="en-US" b="1" dirty="0">
                <a:solidFill>
                  <a:srgbClr val="FF0000"/>
                </a:solidFill>
              </a:rPr>
              <a:t> construct can be parameterized</a:t>
            </a:r>
            <a:endParaRPr lang="sk-SK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64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B6DCC3FE-264E-0098-CD92-932BD029E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707" y="1307164"/>
            <a:ext cx="9226516" cy="5550836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9362B871-F962-ECE6-7CCA-2CF946B98CB7}"/>
              </a:ext>
            </a:extLst>
          </p:cNvPr>
          <p:cNvSpPr txBox="1"/>
          <p:nvPr/>
        </p:nvSpPr>
        <p:spPr>
          <a:xfrm>
            <a:off x="9793375" y="3202736"/>
            <a:ext cx="25138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Loughran</a:t>
            </a:r>
            <a:r>
              <a:rPr lang="sk-SK" dirty="0"/>
              <a:t>, N., </a:t>
            </a:r>
            <a:r>
              <a:rPr lang="sk-SK" dirty="0" err="1"/>
              <a:t>Rashid</a:t>
            </a:r>
            <a:r>
              <a:rPr lang="sk-SK" dirty="0"/>
              <a:t>, A.: </a:t>
            </a:r>
            <a:r>
              <a:rPr lang="sk-SK" dirty="0" err="1"/>
              <a:t>Framed</a:t>
            </a:r>
            <a:r>
              <a:rPr lang="sk-SK" dirty="0"/>
              <a:t> </a:t>
            </a:r>
            <a:r>
              <a:rPr lang="sk-SK" dirty="0" err="1"/>
              <a:t>aspects</a:t>
            </a:r>
            <a:r>
              <a:rPr lang="sk-SK" dirty="0"/>
              <a:t>: </a:t>
            </a:r>
            <a:r>
              <a:rPr lang="sk-SK" dirty="0" err="1"/>
              <a:t>Supporting</a:t>
            </a:r>
            <a:r>
              <a:rPr lang="sk-SK" dirty="0"/>
              <a:t> variability and </a:t>
            </a:r>
            <a:r>
              <a:rPr lang="sk-SK" dirty="0" err="1"/>
              <a:t>con-figurability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AOP. </a:t>
            </a:r>
          </a:p>
          <a:p>
            <a:r>
              <a:rPr lang="sk-SK" dirty="0"/>
              <a:t>In: </a:t>
            </a:r>
            <a:r>
              <a:rPr lang="sk-SK" dirty="0" err="1"/>
              <a:t>Proceedings</a:t>
            </a:r>
            <a:r>
              <a:rPr lang="sk-SK" dirty="0"/>
              <a:t> of 8th International </a:t>
            </a:r>
            <a:r>
              <a:rPr lang="sk-SK" dirty="0" err="1"/>
              <a:t>Conference</a:t>
            </a:r>
            <a:r>
              <a:rPr lang="sk-SK" dirty="0"/>
              <a:t> </a:t>
            </a:r>
            <a:r>
              <a:rPr lang="sk-SK" dirty="0" err="1"/>
              <a:t>onSoftware</a:t>
            </a:r>
            <a:r>
              <a:rPr lang="sk-SK" dirty="0"/>
              <a:t> </a:t>
            </a:r>
            <a:r>
              <a:rPr lang="sk-SK" dirty="0" err="1"/>
              <a:t>Reuse</a:t>
            </a:r>
            <a:r>
              <a:rPr lang="sk-SK" dirty="0"/>
              <a:t>, ICSR 2004. </a:t>
            </a:r>
          </a:p>
          <a:p>
            <a:r>
              <a:rPr lang="sk-SK" dirty="0"/>
              <a:t>LCNS 3107, </a:t>
            </a:r>
            <a:r>
              <a:rPr lang="sk-SK" dirty="0" err="1"/>
              <a:t>Springer</a:t>
            </a:r>
            <a:r>
              <a:rPr lang="sk-SK" dirty="0"/>
              <a:t>, Madrid, Spain (2004)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74005A43-009E-A678-6AC3-3A4DA50963CC}"/>
              </a:ext>
            </a:extLst>
          </p:cNvPr>
          <p:cNvSpPr txBox="1">
            <a:spLocks/>
          </p:cNvSpPr>
          <p:nvPr/>
        </p:nvSpPr>
        <p:spPr>
          <a:xfrm>
            <a:off x="201589" y="89885"/>
            <a:ext cx="11013485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b="1" dirty="0"/>
              <a:t>Delineating Frame Boundaries</a:t>
            </a:r>
            <a:endParaRPr lang="sk-SK" sz="6000" b="1" dirty="0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0F8CE07-411F-2648-38A2-0BC1BE115B90}"/>
              </a:ext>
            </a:extLst>
          </p:cNvPr>
          <p:cNvSpPr txBox="1"/>
          <p:nvPr/>
        </p:nvSpPr>
        <p:spPr>
          <a:xfrm>
            <a:off x="4682464" y="5443442"/>
            <a:ext cx="381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Reusability</a:t>
            </a:r>
            <a:r>
              <a:rPr lang="sk-SK" dirty="0"/>
              <a:t> of </a:t>
            </a:r>
            <a:r>
              <a:rPr lang="sk-SK" dirty="0" err="1"/>
              <a:t>frame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feature J</a:t>
            </a:r>
          </a:p>
        </p:txBody>
      </p:sp>
      <p:sp>
        <p:nvSpPr>
          <p:cNvPr id="3" name="Šípka: nadol 2">
            <a:extLst>
              <a:ext uri="{FF2B5EF4-FFF2-40B4-BE49-F238E27FC236}">
                <a16:creationId xmlns:a16="http://schemas.microsoft.com/office/drawing/2014/main" id="{F8425A87-2F44-E91E-42AF-D7BEBBC405D0}"/>
              </a:ext>
            </a:extLst>
          </p:cNvPr>
          <p:cNvSpPr/>
          <p:nvPr/>
        </p:nvSpPr>
        <p:spPr>
          <a:xfrm rot="10492603">
            <a:off x="5659670" y="4693281"/>
            <a:ext cx="595281" cy="75264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277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DDF5E-BB19-0908-4A95-6F5E544FA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E1DDE71-9050-98FC-4CE0-97C3AC799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89311C9-585B-84F8-8D78-0A0383BB1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740" y="2975431"/>
            <a:ext cx="6466261" cy="388257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4414C1D-F111-B57C-2E05-E1E694390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5" y="52623"/>
            <a:ext cx="5834440" cy="3755554"/>
          </a:xfrm>
          <a:prstGeom prst="rect">
            <a:avLst/>
          </a:prstGeom>
        </p:spPr>
      </p:pic>
      <p:sp>
        <p:nvSpPr>
          <p:cNvPr id="8" name="Šípka: doprava 7">
            <a:extLst>
              <a:ext uri="{FF2B5EF4-FFF2-40B4-BE49-F238E27FC236}">
                <a16:creationId xmlns:a16="http://schemas.microsoft.com/office/drawing/2014/main" id="{9DAE0BF2-B4BB-E0ED-F496-56E6E1AE17AD}"/>
              </a:ext>
            </a:extLst>
          </p:cNvPr>
          <p:cNvSpPr/>
          <p:nvPr/>
        </p:nvSpPr>
        <p:spPr>
          <a:xfrm rot="1889190">
            <a:off x="5842901" y="3251978"/>
            <a:ext cx="661801" cy="7977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A4947DBA-F6AC-B89B-FB80-42D416C4C04F}"/>
              </a:ext>
            </a:extLst>
          </p:cNvPr>
          <p:cNvSpPr txBox="1"/>
          <p:nvPr/>
        </p:nvSpPr>
        <p:spPr>
          <a:xfrm>
            <a:off x="396832" y="5380672"/>
            <a:ext cx="52079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Loughran</a:t>
            </a:r>
            <a:r>
              <a:rPr lang="sk-SK" dirty="0"/>
              <a:t>, N., </a:t>
            </a:r>
            <a:r>
              <a:rPr lang="sk-SK" dirty="0" err="1"/>
              <a:t>Rashid</a:t>
            </a:r>
            <a:r>
              <a:rPr lang="sk-SK" dirty="0"/>
              <a:t>, A.: </a:t>
            </a:r>
            <a:r>
              <a:rPr lang="sk-SK" dirty="0" err="1"/>
              <a:t>Framed</a:t>
            </a:r>
            <a:r>
              <a:rPr lang="sk-SK" dirty="0"/>
              <a:t> </a:t>
            </a:r>
            <a:r>
              <a:rPr lang="sk-SK" dirty="0" err="1"/>
              <a:t>aspects</a:t>
            </a:r>
            <a:r>
              <a:rPr lang="sk-SK" dirty="0"/>
              <a:t>: </a:t>
            </a:r>
            <a:r>
              <a:rPr lang="sk-SK" dirty="0" err="1"/>
              <a:t>Supporting</a:t>
            </a:r>
            <a:r>
              <a:rPr lang="sk-SK" dirty="0"/>
              <a:t> variability and </a:t>
            </a:r>
            <a:r>
              <a:rPr lang="sk-SK" dirty="0" err="1"/>
              <a:t>configurability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AOP. In: </a:t>
            </a:r>
            <a:r>
              <a:rPr lang="sk-SK" dirty="0" err="1"/>
              <a:t>Proceedings</a:t>
            </a:r>
            <a:r>
              <a:rPr lang="sk-SK" dirty="0"/>
              <a:t> of 8th International </a:t>
            </a:r>
            <a:r>
              <a:rPr lang="sk-SK" dirty="0" err="1"/>
              <a:t>Conference</a:t>
            </a:r>
            <a:r>
              <a:rPr lang="sk-SK" dirty="0"/>
              <a:t> </a:t>
            </a:r>
            <a:r>
              <a:rPr lang="sk-SK" dirty="0" err="1"/>
              <a:t>onSoftware</a:t>
            </a:r>
            <a:r>
              <a:rPr lang="sk-SK" dirty="0"/>
              <a:t> </a:t>
            </a:r>
            <a:r>
              <a:rPr lang="sk-SK" dirty="0" err="1"/>
              <a:t>Reuse</a:t>
            </a:r>
            <a:r>
              <a:rPr lang="sk-SK" dirty="0"/>
              <a:t>, ICSR 2004. LCNS 3107, </a:t>
            </a:r>
            <a:r>
              <a:rPr lang="sk-SK" dirty="0" err="1"/>
              <a:t>Springer</a:t>
            </a:r>
            <a:r>
              <a:rPr lang="sk-SK" dirty="0"/>
              <a:t>, Madrid, Spain (2004)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60F337E5-0436-E6C0-BD39-A2F8B1872ECF}"/>
              </a:ext>
            </a:extLst>
          </p:cNvPr>
          <p:cNvSpPr txBox="1">
            <a:spLocks/>
          </p:cNvSpPr>
          <p:nvPr/>
        </p:nvSpPr>
        <p:spPr>
          <a:xfrm>
            <a:off x="7145641" y="0"/>
            <a:ext cx="454517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b="1" dirty="0"/>
              <a:t>Delineating Frame Boundaries</a:t>
            </a:r>
            <a:endParaRPr lang="sk-SK" sz="6000" b="1" dirty="0"/>
          </a:p>
        </p:txBody>
      </p:sp>
    </p:spTree>
    <p:extLst>
      <p:ext uri="{BB962C8B-B14F-4D97-AF65-F5344CB8AC3E}">
        <p14:creationId xmlns:p14="http://schemas.microsoft.com/office/powerpoint/2010/main" val="153350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ok 15">
            <a:extLst>
              <a:ext uri="{FF2B5EF4-FFF2-40B4-BE49-F238E27FC236}">
                <a16:creationId xmlns:a16="http://schemas.microsoft.com/office/drawing/2014/main" id="{7D3E9402-BDDC-9EED-125A-50EF68B24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34" y="1378524"/>
            <a:ext cx="7471740" cy="51384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16CF5D-1FF9-1ED5-8B77-20D5AC9F1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33" y="0"/>
            <a:ext cx="8596668" cy="1320800"/>
          </a:xfrm>
        </p:spPr>
        <p:txBody>
          <a:bodyPr>
            <a:normAutofit/>
          </a:bodyPr>
          <a:lstStyle/>
          <a:p>
            <a:r>
              <a:rPr lang="sk-SK" sz="6000" b="1" dirty="0" err="1"/>
              <a:t>Writable</a:t>
            </a:r>
            <a:r>
              <a:rPr lang="sk-SK" sz="6000" b="1" dirty="0"/>
              <a:t> </a:t>
            </a:r>
            <a:r>
              <a:rPr lang="sk-SK" sz="6000" b="1" dirty="0" err="1"/>
              <a:t>Frame</a:t>
            </a:r>
            <a:endParaRPr lang="sk-SK" sz="6000" b="1" dirty="0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0393CFFA-F242-973F-2882-2A2357887847}"/>
              </a:ext>
            </a:extLst>
          </p:cNvPr>
          <p:cNvSpPr/>
          <p:nvPr/>
        </p:nvSpPr>
        <p:spPr>
          <a:xfrm>
            <a:off x="7490215" y="-198513"/>
            <a:ext cx="4688910" cy="7255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95C0965B-353B-23A6-DAB5-084E4F27621D}"/>
              </a:ext>
            </a:extLst>
          </p:cNvPr>
          <p:cNvSpPr txBox="1"/>
          <p:nvPr/>
        </p:nvSpPr>
        <p:spPr>
          <a:xfrm>
            <a:off x="546186" y="898023"/>
            <a:ext cx="11258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-</a:t>
            </a:r>
            <a:r>
              <a:rPr lang="sk-SK" dirty="0" err="1"/>
              <a:t>demonstrating</a:t>
            </a:r>
            <a:r>
              <a:rPr lang="sk-SK" dirty="0"/>
              <a:t> </a:t>
            </a:r>
            <a:r>
              <a:rPr lang="sk-SK" dirty="0" err="1"/>
              <a:t>strength</a:t>
            </a:r>
            <a:r>
              <a:rPr lang="sk-SK" dirty="0"/>
              <a:t> of </a:t>
            </a:r>
            <a:r>
              <a:rPr lang="sk-SK" dirty="0" err="1"/>
              <a:t>framed-aspects</a:t>
            </a:r>
            <a:r>
              <a:rPr lang="sk-SK" dirty="0"/>
              <a:t> over AOP </a:t>
            </a:r>
            <a:r>
              <a:rPr lang="sk-SK" dirty="0" err="1"/>
              <a:t>alone</a:t>
            </a:r>
            <a:r>
              <a:rPr lang="sk-SK" dirty="0"/>
              <a:t> and </a:t>
            </a:r>
            <a:r>
              <a:rPr lang="sk-SK" dirty="0" err="1"/>
              <a:t>frame</a:t>
            </a:r>
            <a:r>
              <a:rPr lang="sk-SK" dirty="0"/>
              <a:t> </a:t>
            </a:r>
            <a:r>
              <a:rPr lang="sk-SK" dirty="0" err="1"/>
              <a:t>technology</a:t>
            </a:r>
            <a:r>
              <a:rPr lang="sk-SK" dirty="0"/>
              <a:t>:</a:t>
            </a:r>
          </a:p>
          <a:p>
            <a:r>
              <a:rPr lang="sk-SK" dirty="0"/>
              <a:t>	</a:t>
            </a:r>
            <a:r>
              <a:rPr lang="sk-SK" b="1" dirty="0">
                <a:solidFill>
                  <a:srgbClr val="FF0000"/>
                </a:solidFill>
              </a:rPr>
              <a:t>PARAMETERIZATION AND CROSSCUTTING REFINEMENTS ARE ENCAPSULATED WITHIN SINGLE FRAME</a:t>
            </a:r>
            <a:r>
              <a:rPr lang="sk-SK" dirty="0"/>
              <a:t>: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64F0C289-AE25-3397-5AEF-3E9154311C42}"/>
              </a:ext>
            </a:extLst>
          </p:cNvPr>
          <p:cNvSpPr txBox="1"/>
          <p:nvPr/>
        </p:nvSpPr>
        <p:spPr>
          <a:xfrm>
            <a:off x="615964" y="6211669"/>
            <a:ext cx="1166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Loughran</a:t>
            </a:r>
            <a:r>
              <a:rPr lang="sk-SK" dirty="0"/>
              <a:t>, N., </a:t>
            </a:r>
            <a:r>
              <a:rPr lang="sk-SK" dirty="0" err="1"/>
              <a:t>Rashid</a:t>
            </a:r>
            <a:r>
              <a:rPr lang="sk-SK" dirty="0"/>
              <a:t>, A.: </a:t>
            </a:r>
            <a:r>
              <a:rPr lang="sk-SK" dirty="0" err="1"/>
              <a:t>Framed</a:t>
            </a:r>
            <a:r>
              <a:rPr lang="sk-SK" dirty="0"/>
              <a:t> </a:t>
            </a:r>
            <a:r>
              <a:rPr lang="sk-SK" dirty="0" err="1"/>
              <a:t>aspects</a:t>
            </a:r>
            <a:r>
              <a:rPr lang="sk-SK" dirty="0"/>
              <a:t>: </a:t>
            </a:r>
            <a:r>
              <a:rPr lang="sk-SK" dirty="0" err="1"/>
              <a:t>Supporting</a:t>
            </a:r>
            <a:r>
              <a:rPr lang="sk-SK" dirty="0"/>
              <a:t> variability and </a:t>
            </a:r>
            <a:r>
              <a:rPr lang="sk-SK" dirty="0" err="1"/>
              <a:t>configurability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AOP. In: </a:t>
            </a:r>
            <a:r>
              <a:rPr lang="sk-SK" dirty="0" err="1"/>
              <a:t>Proceedings</a:t>
            </a:r>
            <a:r>
              <a:rPr lang="sk-SK" dirty="0"/>
              <a:t> of 8th International </a:t>
            </a:r>
            <a:r>
              <a:rPr lang="sk-SK" dirty="0" err="1"/>
              <a:t>Conference</a:t>
            </a:r>
            <a:r>
              <a:rPr lang="sk-SK" dirty="0"/>
              <a:t> </a:t>
            </a:r>
            <a:r>
              <a:rPr lang="sk-SK" dirty="0" err="1"/>
              <a:t>onSoftware</a:t>
            </a:r>
            <a:r>
              <a:rPr lang="sk-SK" dirty="0"/>
              <a:t> </a:t>
            </a:r>
            <a:r>
              <a:rPr lang="sk-SK" dirty="0" err="1"/>
              <a:t>Reuse</a:t>
            </a:r>
            <a:r>
              <a:rPr lang="sk-SK" dirty="0"/>
              <a:t>, ICSR 2004. LCNS 3107, </a:t>
            </a:r>
            <a:r>
              <a:rPr lang="sk-SK" dirty="0" err="1"/>
              <a:t>Springer</a:t>
            </a:r>
            <a:r>
              <a:rPr lang="sk-SK" dirty="0"/>
              <a:t>, Madrid, Spain (2004)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DEA275BE-49C1-599D-B430-30A140547A47}"/>
              </a:ext>
            </a:extLst>
          </p:cNvPr>
          <p:cNvSpPr txBox="1"/>
          <p:nvPr/>
        </p:nvSpPr>
        <p:spPr>
          <a:xfrm>
            <a:off x="7719816" y="1664668"/>
            <a:ext cx="4803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Pointcut</a:t>
            </a:r>
            <a:r>
              <a:rPr lang="en-US" dirty="0"/>
              <a:t> used to trap new instances of </a:t>
            </a:r>
            <a:r>
              <a:rPr lang="en-US" dirty="0" err="1"/>
              <a:t>CacheDS</a:t>
            </a:r>
            <a:r>
              <a:rPr lang="en-US" dirty="0"/>
              <a:t> (data structure for holding the result data to be cached).</a:t>
            </a:r>
            <a:endParaRPr lang="sk-SK" dirty="0"/>
          </a:p>
        </p:txBody>
      </p:sp>
      <p:sp>
        <p:nvSpPr>
          <p:cNvPr id="9" name="Pravá zložená zátvorka 8">
            <a:extLst>
              <a:ext uri="{FF2B5EF4-FFF2-40B4-BE49-F238E27FC236}">
                <a16:creationId xmlns:a16="http://schemas.microsoft.com/office/drawing/2014/main" id="{6CD722B2-93E9-98A0-362E-B194D9C39876}"/>
              </a:ext>
            </a:extLst>
          </p:cNvPr>
          <p:cNvSpPr/>
          <p:nvPr/>
        </p:nvSpPr>
        <p:spPr>
          <a:xfrm>
            <a:off x="6982409" y="2048005"/>
            <a:ext cx="678671" cy="530631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Pravá zložená zátvorka 9">
            <a:extLst>
              <a:ext uri="{FF2B5EF4-FFF2-40B4-BE49-F238E27FC236}">
                <a16:creationId xmlns:a16="http://schemas.microsoft.com/office/drawing/2014/main" id="{1872BC41-63C4-B390-F6EB-72353AB47F9D}"/>
              </a:ext>
            </a:extLst>
          </p:cNvPr>
          <p:cNvSpPr/>
          <p:nvPr/>
        </p:nvSpPr>
        <p:spPr>
          <a:xfrm>
            <a:off x="5976152" y="2735586"/>
            <a:ext cx="678671" cy="530631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1" name="Pravá zložená zátvorka 10">
            <a:extLst>
              <a:ext uri="{FF2B5EF4-FFF2-40B4-BE49-F238E27FC236}">
                <a16:creationId xmlns:a16="http://schemas.microsoft.com/office/drawing/2014/main" id="{F2A5B6DD-4971-154F-A1CF-B245CBF8FAF7}"/>
              </a:ext>
            </a:extLst>
          </p:cNvPr>
          <p:cNvSpPr/>
          <p:nvPr/>
        </p:nvSpPr>
        <p:spPr>
          <a:xfrm>
            <a:off x="7225253" y="3347380"/>
            <a:ext cx="678671" cy="712886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Pravá zložená zátvorka 11">
            <a:extLst>
              <a:ext uri="{FF2B5EF4-FFF2-40B4-BE49-F238E27FC236}">
                <a16:creationId xmlns:a16="http://schemas.microsoft.com/office/drawing/2014/main" id="{13B9F3FA-7245-AAB7-CF66-FF1019927612}"/>
              </a:ext>
            </a:extLst>
          </p:cNvPr>
          <p:cNvSpPr/>
          <p:nvPr/>
        </p:nvSpPr>
        <p:spPr>
          <a:xfrm>
            <a:off x="7321744" y="4302288"/>
            <a:ext cx="678671" cy="1851657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15DBE6A8-CC6F-B6BD-D7A6-4673AEB52555}"/>
              </a:ext>
            </a:extLst>
          </p:cNvPr>
          <p:cNvSpPr txBox="1"/>
          <p:nvPr/>
        </p:nvSpPr>
        <p:spPr>
          <a:xfrm>
            <a:off x="6654823" y="2639446"/>
            <a:ext cx="3889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Pointcut</a:t>
            </a:r>
            <a:r>
              <a:rPr lang="en-US" dirty="0"/>
              <a:t> to capture </a:t>
            </a:r>
            <a:r>
              <a:rPr lang="en-US" dirty="0" err="1"/>
              <a:t>ResultSet</a:t>
            </a:r>
            <a:r>
              <a:rPr lang="en-US" dirty="0"/>
              <a:t> from </a:t>
            </a:r>
            <a:endParaRPr lang="sk-SK" dirty="0"/>
          </a:p>
          <a:p>
            <a:r>
              <a:rPr lang="en-US" dirty="0"/>
              <a:t>currently executing query.</a:t>
            </a:r>
            <a:endParaRPr lang="sk-SK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8D869A1A-6BBD-84A7-AC81-1741692994D7}"/>
              </a:ext>
            </a:extLst>
          </p:cNvPr>
          <p:cNvSpPr txBox="1"/>
          <p:nvPr/>
        </p:nvSpPr>
        <p:spPr>
          <a:xfrm>
            <a:off x="7947197" y="3361302"/>
            <a:ext cx="3980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Advice</a:t>
            </a:r>
            <a:r>
              <a:rPr lang="en-US" dirty="0"/>
              <a:t> which adds tables contained within the executing query by a particular client to the </a:t>
            </a:r>
            <a:r>
              <a:rPr lang="en-US" dirty="0" err="1"/>
              <a:t>CacheDS</a:t>
            </a:r>
            <a:r>
              <a:rPr lang="en-US" dirty="0"/>
              <a:t> data structure</a:t>
            </a:r>
            <a:endParaRPr lang="sk-SK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41A7D5CB-9339-032B-2952-D478AE76E644}"/>
              </a:ext>
            </a:extLst>
          </p:cNvPr>
          <p:cNvSpPr txBox="1"/>
          <p:nvPr/>
        </p:nvSpPr>
        <p:spPr>
          <a:xfrm>
            <a:off x="8000415" y="4627951"/>
            <a:ext cx="3980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Advice</a:t>
            </a:r>
            <a:r>
              <a:rPr lang="en-US" dirty="0"/>
              <a:t> which captures the </a:t>
            </a:r>
            <a:r>
              <a:rPr lang="en-US" dirty="0" err="1"/>
              <a:t>ResultSet</a:t>
            </a:r>
            <a:r>
              <a:rPr lang="en-US" dirty="0"/>
              <a:t> to obtain the </a:t>
            </a:r>
            <a:r>
              <a:rPr lang="en-US" dirty="0" err="1"/>
              <a:t>ResultSetMetaData</a:t>
            </a:r>
            <a:r>
              <a:rPr lang="en-US" dirty="0"/>
              <a:t> and, therefore, the tables used in the resulting query.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91878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A6FE1F15-657C-EAFA-A759-0497F92222BC}"/>
              </a:ext>
            </a:extLst>
          </p:cNvPr>
          <p:cNvSpPr txBox="1">
            <a:spLocks/>
          </p:cNvSpPr>
          <p:nvPr/>
        </p:nvSpPr>
        <p:spPr>
          <a:xfrm>
            <a:off x="6332739" y="240716"/>
            <a:ext cx="5532165" cy="17639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b="1" dirty="0" err="1">
                <a:solidFill>
                  <a:srgbClr val="FFC000"/>
                </a:solidFill>
              </a:rPr>
              <a:t>Commonality</a:t>
            </a:r>
            <a:r>
              <a:rPr lang="sk-SK" b="1" dirty="0"/>
              <a:t> </a:t>
            </a:r>
            <a:endParaRPr lang="en-US" b="1" dirty="0"/>
          </a:p>
          <a:p>
            <a:r>
              <a:rPr lang="en-US" b="1" dirty="0"/>
              <a:t>		</a:t>
            </a:r>
            <a:r>
              <a:rPr lang="sk-SK" b="1" dirty="0" err="1">
                <a:solidFill>
                  <a:srgbClr val="FF0000"/>
                </a:solidFill>
              </a:rPr>
              <a:t>vs</a:t>
            </a:r>
            <a:r>
              <a:rPr lang="sk-SK" b="1" dirty="0">
                <a:solidFill>
                  <a:srgbClr val="FF0000"/>
                </a:solidFill>
              </a:rPr>
              <a:t>.</a:t>
            </a:r>
            <a:r>
              <a:rPr lang="sk-SK" b="1" dirty="0"/>
              <a:t> 					</a:t>
            </a:r>
            <a:r>
              <a:rPr lang="sk-SK" b="1" dirty="0">
                <a:solidFill>
                  <a:srgbClr val="00B050"/>
                </a:solidFill>
              </a:rPr>
              <a:t>Variability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E6E0F4F-B981-92B2-07AC-BAE37ED32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5643" cy="5570738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FD7484D2-719C-13B7-E71E-2C282DF0C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25" y="2371751"/>
            <a:ext cx="7788676" cy="4486249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5293A298-FDA3-A4AB-B52D-FE9BF7353FD5}"/>
              </a:ext>
            </a:extLst>
          </p:cNvPr>
          <p:cNvSpPr txBox="1"/>
          <p:nvPr/>
        </p:nvSpPr>
        <p:spPr>
          <a:xfrm>
            <a:off x="101407" y="5570738"/>
            <a:ext cx="2427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00B050"/>
                </a:solidFill>
              </a:rPr>
              <a:t>Puzzle </a:t>
            </a:r>
            <a:r>
              <a:rPr lang="sk-SK" sz="3200" b="1" dirty="0" err="1">
                <a:solidFill>
                  <a:srgbClr val="00B050"/>
                </a:solidFill>
              </a:rPr>
              <a:t>app</a:t>
            </a:r>
            <a:r>
              <a:rPr lang="sk-SK" sz="32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32D2A65-1FDC-A968-CD7F-4A2DB9065BB6}"/>
              </a:ext>
            </a:extLst>
          </p:cNvPr>
          <p:cNvSpPr txBox="1"/>
          <p:nvPr/>
        </p:nvSpPr>
        <p:spPr>
          <a:xfrm>
            <a:off x="2112886" y="6205491"/>
            <a:ext cx="2401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err="1">
                <a:solidFill>
                  <a:srgbClr val="FFC000"/>
                </a:solidFill>
              </a:rPr>
              <a:t>Desing</a:t>
            </a:r>
            <a:r>
              <a:rPr lang="sk-SK" sz="3200" b="1" dirty="0">
                <a:solidFill>
                  <a:srgbClr val="FFC000"/>
                </a:solidFill>
              </a:rPr>
              <a:t> </a:t>
            </a:r>
            <a:r>
              <a:rPr lang="sk-SK" sz="3200" b="1" dirty="0" err="1">
                <a:solidFill>
                  <a:srgbClr val="FFC000"/>
                </a:solidFill>
              </a:rPr>
              <a:t>app</a:t>
            </a:r>
            <a:r>
              <a:rPr lang="sk-SK" sz="3200" b="1" dirty="0">
                <a:solidFill>
                  <a:srgbClr val="FFC000"/>
                </a:solidFill>
              </a:rPr>
              <a:t>.</a:t>
            </a:r>
            <a:endParaRPr lang="sk-SK" sz="3200" dirty="0">
              <a:solidFill>
                <a:srgbClr val="FFC000"/>
              </a:solidFill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2F9C8C0F-CE7E-67C0-A847-AB4C155DC56A}"/>
              </a:ext>
            </a:extLst>
          </p:cNvPr>
          <p:cNvSpPr txBox="1"/>
          <p:nvPr/>
        </p:nvSpPr>
        <p:spPr>
          <a:xfrm flipH="1">
            <a:off x="1682219" y="6036213"/>
            <a:ext cx="86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>
                <a:solidFill>
                  <a:srgbClr val="FF0000"/>
                </a:solidFill>
              </a:rPr>
              <a:t>vs</a:t>
            </a:r>
            <a:r>
              <a:rPr lang="sk-SK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85502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ok 14">
            <a:extLst>
              <a:ext uri="{FF2B5EF4-FFF2-40B4-BE49-F238E27FC236}">
                <a16:creationId xmlns:a16="http://schemas.microsoft.com/office/drawing/2014/main" id="{AAEC0949-2F85-45C8-A55D-D4C8025E8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5" y="0"/>
            <a:ext cx="9871770" cy="685800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43A55CD9-D669-3C6A-6786-7D1DC963C044}"/>
              </a:ext>
            </a:extLst>
          </p:cNvPr>
          <p:cNvSpPr txBox="1"/>
          <p:nvPr/>
        </p:nvSpPr>
        <p:spPr>
          <a:xfrm>
            <a:off x="9809292" y="1962419"/>
            <a:ext cx="249619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Loughran</a:t>
            </a:r>
            <a:r>
              <a:rPr lang="sk-SK" dirty="0"/>
              <a:t>, N., </a:t>
            </a:r>
            <a:r>
              <a:rPr lang="sk-SK" dirty="0" err="1"/>
              <a:t>Rashid</a:t>
            </a:r>
            <a:r>
              <a:rPr lang="sk-SK" dirty="0"/>
              <a:t>, </a:t>
            </a:r>
          </a:p>
          <a:p>
            <a:r>
              <a:rPr lang="sk-SK" dirty="0"/>
              <a:t>A.: </a:t>
            </a:r>
            <a:r>
              <a:rPr lang="sk-SK" dirty="0" err="1"/>
              <a:t>Framed</a:t>
            </a:r>
            <a:r>
              <a:rPr lang="sk-SK" dirty="0"/>
              <a:t> </a:t>
            </a:r>
            <a:r>
              <a:rPr lang="sk-SK" dirty="0" err="1"/>
              <a:t>aspects</a:t>
            </a:r>
            <a:r>
              <a:rPr lang="sk-SK" dirty="0"/>
              <a:t>: </a:t>
            </a:r>
          </a:p>
          <a:p>
            <a:r>
              <a:rPr lang="sk-SK" dirty="0" err="1"/>
              <a:t>Supporting</a:t>
            </a:r>
            <a:r>
              <a:rPr lang="sk-SK" dirty="0"/>
              <a:t> variability</a:t>
            </a:r>
          </a:p>
          <a:p>
            <a:r>
              <a:rPr lang="sk-SK" dirty="0"/>
              <a:t>and </a:t>
            </a:r>
            <a:r>
              <a:rPr lang="sk-SK" dirty="0" err="1"/>
              <a:t>configurability</a:t>
            </a:r>
            <a:endParaRPr lang="sk-SK" dirty="0"/>
          </a:p>
          <a:p>
            <a:r>
              <a:rPr lang="sk-SK" dirty="0" err="1"/>
              <a:t>for</a:t>
            </a:r>
            <a:r>
              <a:rPr lang="sk-SK" dirty="0"/>
              <a:t> AOP. </a:t>
            </a:r>
          </a:p>
          <a:p>
            <a:r>
              <a:rPr lang="sk-SK" dirty="0"/>
              <a:t>In: </a:t>
            </a:r>
            <a:r>
              <a:rPr lang="sk-SK" dirty="0" err="1"/>
              <a:t>Proceedings</a:t>
            </a:r>
            <a:r>
              <a:rPr lang="sk-SK" dirty="0"/>
              <a:t> of 8th</a:t>
            </a:r>
          </a:p>
          <a:p>
            <a:r>
              <a:rPr lang="sk-SK" dirty="0"/>
              <a:t>International </a:t>
            </a:r>
          </a:p>
          <a:p>
            <a:r>
              <a:rPr lang="sk-SK" dirty="0" err="1"/>
              <a:t>Conference</a:t>
            </a:r>
            <a:r>
              <a:rPr lang="sk-SK" dirty="0"/>
              <a:t> on</a:t>
            </a:r>
          </a:p>
          <a:p>
            <a:r>
              <a:rPr lang="sk-SK" dirty="0"/>
              <a:t>Software </a:t>
            </a:r>
            <a:r>
              <a:rPr lang="sk-SK" dirty="0" err="1"/>
              <a:t>Reuse</a:t>
            </a:r>
            <a:r>
              <a:rPr lang="sk-SK" dirty="0"/>
              <a:t>,</a:t>
            </a:r>
          </a:p>
          <a:p>
            <a:r>
              <a:rPr lang="sk-SK" dirty="0"/>
              <a:t>ICSR 2004. </a:t>
            </a:r>
          </a:p>
          <a:p>
            <a:r>
              <a:rPr lang="sk-SK" dirty="0"/>
              <a:t>LCNS 3107, </a:t>
            </a:r>
            <a:r>
              <a:rPr lang="sk-SK" dirty="0" err="1"/>
              <a:t>Springer</a:t>
            </a:r>
            <a:r>
              <a:rPr lang="sk-SK" dirty="0"/>
              <a:t>, </a:t>
            </a:r>
          </a:p>
          <a:p>
            <a:r>
              <a:rPr lang="sk-SK" dirty="0"/>
              <a:t>Madrid, Spain (2004)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2213725F-8E52-E28E-B8C8-79C3A0A6FA67}"/>
              </a:ext>
            </a:extLst>
          </p:cNvPr>
          <p:cNvSpPr/>
          <p:nvPr/>
        </p:nvSpPr>
        <p:spPr>
          <a:xfrm>
            <a:off x="6425503" y="0"/>
            <a:ext cx="3219538" cy="3794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BC78E8DA-4F09-B83E-CE7F-9EF8373A72D5}"/>
              </a:ext>
            </a:extLst>
          </p:cNvPr>
          <p:cNvSpPr/>
          <p:nvPr/>
        </p:nvSpPr>
        <p:spPr>
          <a:xfrm>
            <a:off x="7617564" y="1897002"/>
            <a:ext cx="1952321" cy="3794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5ECED421-262C-EA24-9E46-0E98CFDC4916}"/>
              </a:ext>
            </a:extLst>
          </p:cNvPr>
          <p:cNvSpPr txBox="1"/>
          <p:nvPr/>
        </p:nvSpPr>
        <p:spPr>
          <a:xfrm>
            <a:off x="6276538" y="254259"/>
            <a:ext cx="36156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Introductions (</a:t>
            </a:r>
            <a:r>
              <a:rPr lang="sk-SK" dirty="0" err="1"/>
              <a:t>intertype</a:t>
            </a:r>
            <a:r>
              <a:rPr lang="sk-SK" dirty="0"/>
              <a:t> </a:t>
            </a:r>
            <a:r>
              <a:rPr lang="sk-SK" dirty="0" err="1"/>
              <a:t>declaration</a:t>
            </a:r>
            <a:r>
              <a:rPr lang="en-US" dirty="0"/>
              <a:t>) into the </a:t>
            </a:r>
            <a:r>
              <a:rPr lang="en-US" dirty="0" err="1"/>
              <a:t>CacheDS</a:t>
            </a:r>
            <a:r>
              <a:rPr lang="en-US" dirty="0"/>
              <a:t> data structure which </a:t>
            </a:r>
          </a:p>
          <a:p>
            <a:r>
              <a:rPr lang="en-US" dirty="0"/>
              <a:t> </a:t>
            </a:r>
            <a:r>
              <a:rPr lang="en-US" b="1" dirty="0"/>
              <a:t>- adds new fields:</a:t>
            </a:r>
          </a:p>
          <a:p>
            <a:r>
              <a:rPr lang="en-US" dirty="0"/>
              <a:t>	-</a:t>
            </a:r>
            <a:r>
              <a:rPr lang="en-US" dirty="0" err="1"/>
              <a:t>boolean</a:t>
            </a:r>
            <a:r>
              <a:rPr lang="en-US" dirty="0"/>
              <a:t> </a:t>
            </a:r>
            <a:r>
              <a:rPr lang="en-US" dirty="0" err="1"/>
              <a:t>isValid</a:t>
            </a:r>
            <a:r>
              <a:rPr lang="en-US" dirty="0"/>
              <a:t> </a:t>
            </a:r>
          </a:p>
          <a:p>
            <a:r>
              <a:rPr lang="en-US" dirty="0"/>
              <a:t>	-Vector tables</a:t>
            </a:r>
          </a:p>
          <a:p>
            <a:r>
              <a:rPr lang="en-US" dirty="0"/>
              <a:t>		and </a:t>
            </a:r>
          </a:p>
          <a:p>
            <a:r>
              <a:rPr lang="en-US" b="1" dirty="0"/>
              <a:t>- adds new methods:</a:t>
            </a:r>
          </a:p>
          <a:p>
            <a:r>
              <a:rPr lang="en-US" dirty="0"/>
              <a:t>   	-void </a:t>
            </a:r>
            <a:r>
              <a:rPr lang="en-US" dirty="0" err="1"/>
              <a:t>setTables</a:t>
            </a:r>
            <a:r>
              <a:rPr lang="en-US" dirty="0"/>
              <a:t>(Vector v)</a:t>
            </a:r>
          </a:p>
          <a:p>
            <a:r>
              <a:rPr lang="en-US" dirty="0"/>
              <a:t>	-</a:t>
            </a:r>
            <a:r>
              <a:rPr lang="en-US" dirty="0" err="1"/>
              <a:t>boolean</a:t>
            </a:r>
            <a:r>
              <a:rPr lang="en-US" dirty="0"/>
              <a:t> </a:t>
            </a:r>
            <a:r>
              <a:rPr lang="en-US" dirty="0" err="1"/>
              <a:t>isValid</a:t>
            </a:r>
            <a:r>
              <a:rPr lang="en-US" dirty="0"/>
              <a:t>()</a:t>
            </a:r>
          </a:p>
          <a:p>
            <a:r>
              <a:rPr lang="en-US" dirty="0"/>
              <a:t>	-void </a:t>
            </a:r>
            <a:r>
              <a:rPr lang="en-US" dirty="0" err="1"/>
              <a:t>containsTable</a:t>
            </a:r>
            <a:r>
              <a:rPr lang="en-US" dirty="0"/>
              <a:t>(String s)</a:t>
            </a:r>
          </a:p>
          <a:p>
            <a:r>
              <a:rPr lang="en-US" dirty="0"/>
              <a:t>	-Vector </a:t>
            </a:r>
            <a:r>
              <a:rPr lang="en-US" dirty="0" err="1"/>
              <a:t>getTables</a:t>
            </a:r>
            <a:r>
              <a:rPr lang="en-US" dirty="0"/>
              <a:t>()</a:t>
            </a:r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5728260-314C-8383-3D50-8452D000EF06}"/>
              </a:ext>
            </a:extLst>
          </p:cNvPr>
          <p:cNvSpPr txBox="1"/>
          <p:nvPr/>
        </p:nvSpPr>
        <p:spPr>
          <a:xfrm>
            <a:off x="7617562" y="3794004"/>
            <a:ext cx="219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Introductions (</a:t>
            </a:r>
            <a:r>
              <a:rPr lang="sk-SK" dirty="0" err="1"/>
              <a:t>intertype</a:t>
            </a:r>
            <a:r>
              <a:rPr lang="sk-SK" dirty="0"/>
              <a:t> </a:t>
            </a:r>
            <a:r>
              <a:rPr lang="sk-SK" dirty="0" err="1"/>
              <a:t>declaration</a:t>
            </a:r>
            <a:r>
              <a:rPr lang="en-US" dirty="0"/>
              <a:t>) into the current </a:t>
            </a:r>
            <a:r>
              <a:rPr lang="en-US" b="1" dirty="0"/>
              <a:t>CONN_CLASS </a:t>
            </a:r>
            <a:r>
              <a:rPr lang="en-US" dirty="0"/>
              <a:t>to store tables for the current executing query.</a:t>
            </a:r>
            <a:endParaRPr lang="sk-SK" dirty="0"/>
          </a:p>
        </p:txBody>
      </p:sp>
      <p:sp>
        <p:nvSpPr>
          <p:cNvPr id="8" name="Šípka: doprava 7">
            <a:extLst>
              <a:ext uri="{FF2B5EF4-FFF2-40B4-BE49-F238E27FC236}">
                <a16:creationId xmlns:a16="http://schemas.microsoft.com/office/drawing/2014/main" id="{FE764FAF-C50E-B883-3DAB-1B4011F47F67}"/>
              </a:ext>
            </a:extLst>
          </p:cNvPr>
          <p:cNvSpPr/>
          <p:nvPr/>
        </p:nvSpPr>
        <p:spPr>
          <a:xfrm rot="6901902">
            <a:off x="3356855" y="3670591"/>
            <a:ext cx="399973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: doprava 8">
            <a:extLst>
              <a:ext uri="{FF2B5EF4-FFF2-40B4-BE49-F238E27FC236}">
                <a16:creationId xmlns:a16="http://schemas.microsoft.com/office/drawing/2014/main" id="{1EBE5DD2-0752-9B20-58AD-15EA25B69023}"/>
              </a:ext>
            </a:extLst>
          </p:cNvPr>
          <p:cNvSpPr/>
          <p:nvPr/>
        </p:nvSpPr>
        <p:spPr>
          <a:xfrm rot="14133540">
            <a:off x="3266579" y="4468061"/>
            <a:ext cx="399973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Šípka: doprava 9">
            <a:extLst>
              <a:ext uri="{FF2B5EF4-FFF2-40B4-BE49-F238E27FC236}">
                <a16:creationId xmlns:a16="http://schemas.microsoft.com/office/drawing/2014/main" id="{DB75F03F-8CEB-26F0-83D9-22FA8E388267}"/>
              </a:ext>
            </a:extLst>
          </p:cNvPr>
          <p:cNvSpPr/>
          <p:nvPr/>
        </p:nvSpPr>
        <p:spPr>
          <a:xfrm rot="7472833">
            <a:off x="3228889" y="4788888"/>
            <a:ext cx="399973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5A8B741E-BAD1-F0C6-A2AE-3FAA48596449}"/>
              </a:ext>
            </a:extLst>
          </p:cNvPr>
          <p:cNvSpPr txBox="1"/>
          <p:nvPr/>
        </p:nvSpPr>
        <p:spPr>
          <a:xfrm>
            <a:off x="3677214" y="4586477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Class provided as parameter</a:t>
            </a:r>
            <a:endParaRPr lang="sk-SK" b="1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34969F8F-7C71-5BAA-DA8D-985FE59D5307}"/>
              </a:ext>
            </a:extLst>
          </p:cNvPr>
          <p:cNvSpPr txBox="1"/>
          <p:nvPr/>
        </p:nvSpPr>
        <p:spPr>
          <a:xfrm>
            <a:off x="3816134" y="3362444"/>
            <a:ext cx="1817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Class provided </a:t>
            </a:r>
          </a:p>
          <a:p>
            <a:r>
              <a:rPr lang="en-US" b="1" dirty="0"/>
              <a:t>as parameter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3070012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0EE65325-5CA3-1D67-B731-A3BA61E70D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38" r="23289"/>
          <a:stretch/>
        </p:blipFill>
        <p:spPr>
          <a:xfrm>
            <a:off x="0" y="1649384"/>
            <a:ext cx="7566813" cy="4541775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C1CF8324-0FAF-AE87-D3C7-737F44506794}"/>
              </a:ext>
            </a:extLst>
          </p:cNvPr>
          <p:cNvSpPr txBox="1"/>
          <p:nvPr/>
        </p:nvSpPr>
        <p:spPr>
          <a:xfrm>
            <a:off x="93190" y="6191750"/>
            <a:ext cx="1200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Loughran</a:t>
            </a:r>
            <a:r>
              <a:rPr lang="sk-SK" dirty="0"/>
              <a:t>, N., </a:t>
            </a:r>
            <a:r>
              <a:rPr lang="sk-SK" dirty="0" err="1"/>
              <a:t>Rashid</a:t>
            </a:r>
            <a:r>
              <a:rPr lang="sk-SK" dirty="0"/>
              <a:t>, A.: </a:t>
            </a:r>
            <a:r>
              <a:rPr lang="sk-SK" dirty="0" err="1"/>
              <a:t>Framed</a:t>
            </a:r>
            <a:r>
              <a:rPr lang="sk-SK" dirty="0"/>
              <a:t> </a:t>
            </a:r>
            <a:r>
              <a:rPr lang="sk-SK" dirty="0" err="1"/>
              <a:t>aspects</a:t>
            </a:r>
            <a:r>
              <a:rPr lang="sk-SK" dirty="0"/>
              <a:t>: </a:t>
            </a:r>
            <a:r>
              <a:rPr lang="sk-SK" dirty="0" err="1"/>
              <a:t>Supporting</a:t>
            </a:r>
            <a:r>
              <a:rPr lang="sk-SK" dirty="0"/>
              <a:t> variability and </a:t>
            </a:r>
            <a:r>
              <a:rPr lang="sk-SK" dirty="0" err="1"/>
              <a:t>con-figurability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AOP. In: </a:t>
            </a:r>
            <a:r>
              <a:rPr lang="sk-SK" dirty="0" err="1"/>
              <a:t>Proceedings</a:t>
            </a:r>
            <a:r>
              <a:rPr lang="sk-SK" dirty="0"/>
              <a:t> of 8th International </a:t>
            </a:r>
            <a:r>
              <a:rPr lang="sk-SK" dirty="0" err="1"/>
              <a:t>Conference</a:t>
            </a:r>
            <a:r>
              <a:rPr lang="sk-SK" dirty="0"/>
              <a:t> </a:t>
            </a:r>
            <a:r>
              <a:rPr lang="sk-SK" dirty="0" err="1"/>
              <a:t>onSoftware</a:t>
            </a:r>
            <a:r>
              <a:rPr lang="sk-SK" dirty="0"/>
              <a:t> </a:t>
            </a:r>
            <a:r>
              <a:rPr lang="sk-SK" dirty="0" err="1"/>
              <a:t>Reuse</a:t>
            </a:r>
            <a:r>
              <a:rPr lang="sk-SK" dirty="0"/>
              <a:t>, ICSR 2004. LCNS 3107, </a:t>
            </a:r>
            <a:r>
              <a:rPr lang="sk-SK" dirty="0" err="1"/>
              <a:t>Springer</a:t>
            </a:r>
            <a:r>
              <a:rPr lang="sk-SK" dirty="0"/>
              <a:t>, Madrid, Spain (2004)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44D22D7D-7ABB-A22F-B7DF-7F51DED0C028}"/>
              </a:ext>
            </a:extLst>
          </p:cNvPr>
          <p:cNvSpPr txBox="1">
            <a:spLocks/>
          </p:cNvSpPr>
          <p:nvPr/>
        </p:nvSpPr>
        <p:spPr>
          <a:xfrm>
            <a:off x="295890" y="-291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6000" b="1" dirty="0" err="1"/>
              <a:t>Specification</a:t>
            </a:r>
            <a:r>
              <a:rPr lang="sk-SK" sz="6000" b="1" dirty="0"/>
              <a:t> </a:t>
            </a:r>
            <a:r>
              <a:rPr lang="sk-SK" sz="6000" b="1" dirty="0" err="1"/>
              <a:t>Rules</a:t>
            </a:r>
            <a:endParaRPr lang="sk-SK" sz="6000" b="1" dirty="0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B7C71F6C-724D-B209-4901-452AE2D042FB}"/>
              </a:ext>
            </a:extLst>
          </p:cNvPr>
          <p:cNvSpPr/>
          <p:nvPr/>
        </p:nvSpPr>
        <p:spPr>
          <a:xfrm>
            <a:off x="7198594" y="-132183"/>
            <a:ext cx="5102053" cy="589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Pravá zložená zátvorka 12">
            <a:extLst>
              <a:ext uri="{FF2B5EF4-FFF2-40B4-BE49-F238E27FC236}">
                <a16:creationId xmlns:a16="http://schemas.microsoft.com/office/drawing/2014/main" id="{9E555951-9EE4-BA9A-BFC9-419FDD2707BB}"/>
              </a:ext>
            </a:extLst>
          </p:cNvPr>
          <p:cNvSpPr/>
          <p:nvPr/>
        </p:nvSpPr>
        <p:spPr>
          <a:xfrm>
            <a:off x="7017833" y="4009277"/>
            <a:ext cx="300520" cy="731366"/>
          </a:xfrm>
          <a:prstGeom prst="rightBrace">
            <a:avLst>
              <a:gd name="adj1" fmla="val 8333"/>
              <a:gd name="adj2" fmla="val 7989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Pravá zložená zátvorka 13">
            <a:extLst>
              <a:ext uri="{FF2B5EF4-FFF2-40B4-BE49-F238E27FC236}">
                <a16:creationId xmlns:a16="http://schemas.microsoft.com/office/drawing/2014/main" id="{377A176A-B056-8A2B-3C50-8DE42AB3E240}"/>
              </a:ext>
            </a:extLst>
          </p:cNvPr>
          <p:cNvSpPr/>
          <p:nvPr/>
        </p:nvSpPr>
        <p:spPr>
          <a:xfrm>
            <a:off x="6519923" y="3049822"/>
            <a:ext cx="678671" cy="836095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Pravá zložená zátvorka 14">
            <a:extLst>
              <a:ext uri="{FF2B5EF4-FFF2-40B4-BE49-F238E27FC236}">
                <a16:creationId xmlns:a16="http://schemas.microsoft.com/office/drawing/2014/main" id="{F17B56CA-F602-A135-4991-13AB072D48A1}"/>
              </a:ext>
            </a:extLst>
          </p:cNvPr>
          <p:cNvSpPr/>
          <p:nvPr/>
        </p:nvSpPr>
        <p:spPr>
          <a:xfrm>
            <a:off x="6898074" y="2205548"/>
            <a:ext cx="300520" cy="799316"/>
          </a:xfrm>
          <a:prstGeom prst="rightBrace">
            <a:avLst>
              <a:gd name="adj1" fmla="val 8333"/>
              <a:gd name="adj2" fmla="val 18521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Šípka: doprava 15">
            <a:extLst>
              <a:ext uri="{FF2B5EF4-FFF2-40B4-BE49-F238E27FC236}">
                <a16:creationId xmlns:a16="http://schemas.microsoft.com/office/drawing/2014/main" id="{FE8B0D65-6932-6560-242D-9D6B826779C9}"/>
              </a:ext>
            </a:extLst>
          </p:cNvPr>
          <p:cNvSpPr/>
          <p:nvPr/>
        </p:nvSpPr>
        <p:spPr>
          <a:xfrm rot="6385417">
            <a:off x="6866937" y="2761418"/>
            <a:ext cx="900325" cy="4664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7" name="Šípka: doprava 16">
            <a:extLst>
              <a:ext uri="{FF2B5EF4-FFF2-40B4-BE49-F238E27FC236}">
                <a16:creationId xmlns:a16="http://schemas.microsoft.com/office/drawing/2014/main" id="{1E42BE9B-28CE-121D-2372-102B0135D7C5}"/>
              </a:ext>
            </a:extLst>
          </p:cNvPr>
          <p:cNvSpPr/>
          <p:nvPr/>
        </p:nvSpPr>
        <p:spPr>
          <a:xfrm rot="5887718">
            <a:off x="6663112" y="1397836"/>
            <a:ext cx="1299056" cy="4664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8BAB4F52-858E-D4CF-D70E-0A333E1F65A3}"/>
              </a:ext>
            </a:extLst>
          </p:cNvPr>
          <p:cNvSpPr txBox="1"/>
          <p:nvPr/>
        </p:nvSpPr>
        <p:spPr>
          <a:xfrm>
            <a:off x="443729" y="995338"/>
            <a:ext cx="415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-</a:t>
            </a:r>
            <a:r>
              <a:rPr lang="sk-SK" dirty="0" err="1"/>
              <a:t>separated</a:t>
            </a:r>
            <a:r>
              <a:rPr lang="sk-SK" dirty="0"/>
              <a:t> </a:t>
            </a:r>
            <a:r>
              <a:rPr lang="sk-SK" dirty="0" err="1"/>
              <a:t>from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main</a:t>
            </a:r>
            <a:r>
              <a:rPr lang="sk-SK" dirty="0"/>
              <a:t> </a:t>
            </a:r>
            <a:r>
              <a:rPr lang="sk-SK" dirty="0" err="1"/>
              <a:t>aspect</a:t>
            </a:r>
            <a:r>
              <a:rPr lang="sk-SK" dirty="0"/>
              <a:t> </a:t>
            </a:r>
            <a:r>
              <a:rPr lang="sk-SK" dirty="0" err="1"/>
              <a:t>code</a:t>
            </a:r>
            <a:endParaRPr lang="sk-SK" dirty="0"/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83498D23-C563-7D9E-B410-CAC978FF0482}"/>
              </a:ext>
            </a:extLst>
          </p:cNvPr>
          <p:cNvSpPr txBox="1"/>
          <p:nvPr/>
        </p:nvSpPr>
        <p:spPr>
          <a:xfrm>
            <a:off x="450821" y="1344204"/>
            <a:ext cx="6179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-</a:t>
            </a:r>
            <a:r>
              <a:rPr lang="sk-SK" dirty="0" err="1"/>
              <a:t>adaptation</a:t>
            </a:r>
            <a:r>
              <a:rPr lang="sk-SK" dirty="0"/>
              <a:t> of </a:t>
            </a:r>
            <a:r>
              <a:rPr lang="sk-SK" dirty="0" err="1"/>
              <a:t>framed</a:t>
            </a:r>
            <a:r>
              <a:rPr lang="sk-SK" dirty="0"/>
              <a:t> </a:t>
            </a:r>
            <a:r>
              <a:rPr lang="sk-SK" dirty="0" err="1"/>
              <a:t>aspects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required</a:t>
            </a:r>
            <a:r>
              <a:rPr lang="sk-SK" dirty="0"/>
              <a:t> </a:t>
            </a:r>
            <a:r>
              <a:rPr lang="sk-SK" dirty="0" err="1"/>
              <a:t>functionality</a:t>
            </a:r>
            <a:endParaRPr lang="sk-SK" dirty="0"/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D15B9583-F56D-CFF7-28AC-09D709103DB1}"/>
              </a:ext>
            </a:extLst>
          </p:cNvPr>
          <p:cNvSpPr/>
          <p:nvPr/>
        </p:nvSpPr>
        <p:spPr>
          <a:xfrm>
            <a:off x="4035159" y="4834773"/>
            <a:ext cx="3036451" cy="534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22B0C1DC-2AC8-5FE9-DEB8-9570FAA9CF54}"/>
              </a:ext>
            </a:extLst>
          </p:cNvPr>
          <p:cNvSpPr/>
          <p:nvPr/>
        </p:nvSpPr>
        <p:spPr>
          <a:xfrm>
            <a:off x="8649105" y="5656349"/>
            <a:ext cx="3620401" cy="534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57DB5E85-1AA6-2F11-4A0C-16508106C907}"/>
              </a:ext>
            </a:extLst>
          </p:cNvPr>
          <p:cNvSpPr txBox="1"/>
          <p:nvPr/>
        </p:nvSpPr>
        <p:spPr>
          <a:xfrm>
            <a:off x="3551500" y="5116230"/>
            <a:ext cx="2406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FINALLY, APPLYING </a:t>
            </a:r>
          </a:p>
          <a:p>
            <a:r>
              <a:rPr lang="sk-SK" b="1" dirty="0"/>
              <a:t>COMPOSITION RULES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51009737-0549-DBB2-ED09-15F2F1A886FD}"/>
              </a:ext>
            </a:extLst>
          </p:cNvPr>
          <p:cNvSpPr txBox="1"/>
          <p:nvPr/>
        </p:nvSpPr>
        <p:spPr>
          <a:xfrm>
            <a:off x="7250674" y="580043"/>
            <a:ext cx="507091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database</a:t>
            </a:r>
            <a:r>
              <a:rPr lang="sk-SK" dirty="0"/>
              <a:t> cache </a:t>
            </a:r>
            <a:r>
              <a:rPr lang="sk-SK" dirty="0" err="1"/>
              <a:t>option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selected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CACHE_TYPE, 1000 </a:t>
            </a:r>
            <a:r>
              <a:rPr lang="sk-SK" dirty="0" err="1"/>
              <a:t>query</a:t>
            </a:r>
            <a:r>
              <a:rPr lang="sk-SK" dirty="0"/>
              <a:t> </a:t>
            </a:r>
            <a:r>
              <a:rPr lang="sk-SK" dirty="0" err="1"/>
              <a:t>resultsets</a:t>
            </a:r>
            <a:r>
              <a:rPr lang="sk-SK" dirty="0"/>
              <a:t> </a:t>
            </a:r>
            <a:r>
              <a:rPr lang="sk-SK" dirty="0" err="1"/>
              <a:t>can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stored</a:t>
            </a:r>
            <a:r>
              <a:rPr lang="sk-SK" dirty="0"/>
              <a:t> by </a:t>
            </a:r>
            <a:r>
              <a:rPr lang="sk-SK" dirty="0" err="1"/>
              <a:t>setting</a:t>
            </a:r>
            <a:r>
              <a:rPr lang="sk-SK" dirty="0"/>
              <a:t> MAX_CACHE_SIZE, DELETION_SCHEME </a:t>
            </a:r>
            <a:r>
              <a:rPr lang="sk-SK" dirty="0" err="1"/>
              <a:t>is</a:t>
            </a:r>
            <a:r>
              <a:rPr lang="sk-SK" dirty="0"/>
              <a:t> set to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least</a:t>
            </a:r>
            <a:r>
              <a:rPr lang="sk-SK" dirty="0"/>
              <a:t> </a:t>
            </a:r>
            <a:r>
              <a:rPr lang="sk-SK" dirty="0" err="1"/>
              <a:t>accessed</a:t>
            </a:r>
            <a:r>
              <a:rPr lang="sk-SK" dirty="0"/>
              <a:t> </a:t>
            </a:r>
            <a:r>
              <a:rPr lang="sk-SK" dirty="0" err="1"/>
              <a:t>option</a:t>
            </a:r>
            <a:r>
              <a:rPr lang="sk-SK" dirty="0"/>
              <a:t>, and PERC_TO_DEL </a:t>
            </a:r>
            <a:r>
              <a:rPr lang="sk-SK" dirty="0" err="1"/>
              <a:t>is</a:t>
            </a:r>
            <a:r>
              <a:rPr lang="sk-SK" dirty="0"/>
              <a:t> set to 50%. </a:t>
            </a:r>
          </a:p>
          <a:p>
            <a:pPr marL="342900" indent="-342900">
              <a:buAutoNum type="arabicPeriod"/>
            </a:pPr>
            <a:r>
              <a:rPr lang="sk-SK" dirty="0"/>
              <a:t>CONN_CLASS </a:t>
            </a:r>
            <a:r>
              <a:rPr lang="sk-SK" dirty="0" err="1"/>
              <a:t>targets</a:t>
            </a:r>
            <a:r>
              <a:rPr lang="sk-SK" dirty="0"/>
              <a:t> a </a:t>
            </a:r>
            <a:r>
              <a:rPr lang="sk-SK" dirty="0" err="1"/>
              <a:t>class</a:t>
            </a:r>
            <a:r>
              <a:rPr lang="sk-SK" dirty="0"/>
              <a:t> </a:t>
            </a:r>
            <a:r>
              <a:rPr lang="sk-SK" dirty="0" err="1"/>
              <a:t>called</a:t>
            </a:r>
            <a:r>
              <a:rPr lang="sk-SK" dirty="0"/>
              <a:t> </a:t>
            </a:r>
            <a:r>
              <a:rPr lang="sk-SK" dirty="0" err="1"/>
              <a:t>DBConnection</a:t>
            </a:r>
            <a:r>
              <a:rPr lang="sk-SK" dirty="0"/>
              <a:t>,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methods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sending</a:t>
            </a:r>
            <a:r>
              <a:rPr lang="sk-SK" dirty="0"/>
              <a:t> </a:t>
            </a:r>
            <a:r>
              <a:rPr lang="sk-SK" dirty="0" err="1"/>
              <a:t>queries</a:t>
            </a:r>
            <a:r>
              <a:rPr lang="sk-SK" dirty="0"/>
              <a:t> (</a:t>
            </a:r>
            <a:r>
              <a:rPr lang="sk-SK" dirty="0" err="1"/>
              <a:t>sendQuery</a:t>
            </a:r>
            <a:r>
              <a:rPr lang="sk-SK" dirty="0"/>
              <a:t>) to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database</a:t>
            </a:r>
            <a:r>
              <a:rPr lang="sk-SK" dirty="0"/>
              <a:t> and </a:t>
            </a:r>
            <a:r>
              <a:rPr lang="sk-SK" dirty="0" err="1"/>
              <a:t>sending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query</a:t>
            </a:r>
            <a:r>
              <a:rPr lang="sk-SK" dirty="0"/>
              <a:t> </a:t>
            </a:r>
            <a:r>
              <a:rPr lang="sk-SK" dirty="0" err="1"/>
              <a:t>results</a:t>
            </a:r>
            <a:r>
              <a:rPr lang="sk-SK" dirty="0"/>
              <a:t> </a:t>
            </a:r>
            <a:r>
              <a:rPr lang="sk-SK" dirty="0" err="1"/>
              <a:t>back</a:t>
            </a:r>
            <a:r>
              <a:rPr lang="sk-SK" dirty="0"/>
              <a:t> to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client</a:t>
            </a:r>
            <a:r>
              <a:rPr lang="sk-SK" dirty="0"/>
              <a:t> (</a:t>
            </a:r>
            <a:r>
              <a:rPr lang="sk-SK" dirty="0" err="1"/>
              <a:t>replyToClient</a:t>
            </a:r>
            <a:r>
              <a:rPr lang="sk-SK" dirty="0"/>
              <a:t>) are </a:t>
            </a:r>
            <a:r>
              <a:rPr lang="sk-SK" dirty="0" err="1"/>
              <a:t>bound</a:t>
            </a:r>
            <a:r>
              <a:rPr lang="sk-SK" dirty="0"/>
              <a:t> to SEND_QUERY and REPLY_CLIENT </a:t>
            </a:r>
            <a:r>
              <a:rPr lang="sk-SK" dirty="0" err="1"/>
              <a:t>respectively</a:t>
            </a:r>
            <a:r>
              <a:rPr lang="sk-SK" dirty="0"/>
              <a:t>, </a:t>
            </a:r>
            <a:r>
              <a:rPr lang="sk-SK" dirty="0" err="1"/>
              <a:t>while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type of </a:t>
            </a:r>
            <a:r>
              <a:rPr lang="sk-SK" dirty="0" err="1"/>
              <a:t>data</a:t>
            </a:r>
            <a:r>
              <a:rPr lang="sk-SK" dirty="0"/>
              <a:t> to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stored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cache, DOC_TYPE,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bound</a:t>
            </a:r>
            <a:r>
              <a:rPr lang="sk-SK" dirty="0"/>
              <a:t> to </a:t>
            </a:r>
            <a:r>
              <a:rPr lang="sk-SK" dirty="0" err="1"/>
              <a:t>String</a:t>
            </a:r>
            <a:r>
              <a:rPr lang="sk-SK" dirty="0"/>
              <a:t>. </a:t>
            </a:r>
          </a:p>
          <a:p>
            <a:pPr marL="342900" indent="-342900">
              <a:buAutoNum type="arabicPeriod"/>
            </a:pPr>
            <a:r>
              <a:rPr lang="sk-SK" dirty="0" err="1"/>
              <a:t>The</a:t>
            </a:r>
            <a:r>
              <a:rPr lang="sk-SK" dirty="0"/>
              <a:t> WRITABLE </a:t>
            </a:r>
            <a:r>
              <a:rPr lang="sk-SK" dirty="0" err="1"/>
              <a:t>option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selected</a:t>
            </a:r>
            <a:r>
              <a:rPr lang="sk-SK" dirty="0"/>
              <a:t> and </a:t>
            </a:r>
            <a:r>
              <a:rPr lang="sk-SK" dirty="0" err="1"/>
              <a:t>the</a:t>
            </a:r>
            <a:r>
              <a:rPr lang="sk-SK" dirty="0"/>
              <a:t> EVERYWRITE update </a:t>
            </a:r>
            <a:r>
              <a:rPr lang="sk-SK" dirty="0" err="1"/>
              <a:t>scheme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chosen. </a:t>
            </a:r>
          </a:p>
          <a:p>
            <a:pPr marL="342900" indent="-342900">
              <a:buAutoNum type="arabicPeriod"/>
            </a:pPr>
            <a:r>
              <a:rPr lang="sk-SK" b="1" dirty="0" err="1">
                <a:solidFill>
                  <a:srgbClr val="FF0000"/>
                </a:solidFill>
              </a:rPr>
              <a:t>Specification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is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processed</a:t>
            </a:r>
            <a:r>
              <a:rPr lang="sk-SK" dirty="0"/>
              <a:t> by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b="1" dirty="0" err="1"/>
              <a:t>composition</a:t>
            </a:r>
            <a:r>
              <a:rPr lang="sk-SK" b="1" dirty="0"/>
              <a:t> </a:t>
            </a:r>
            <a:r>
              <a:rPr lang="sk-SK" b="1" dirty="0" err="1"/>
              <a:t>rules</a:t>
            </a:r>
            <a:r>
              <a:rPr lang="sk-SK" b="1" dirty="0"/>
              <a:t> </a:t>
            </a:r>
            <a:r>
              <a:rPr lang="sk-SK" dirty="0" err="1"/>
              <a:t>defined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cache 		</a:t>
            </a:r>
            <a:r>
              <a:rPr lang="sk-SK" dirty="0" err="1"/>
              <a:t>component</a:t>
            </a:r>
            <a:r>
              <a:rPr lang="sk-SK" dirty="0"/>
              <a:t> </a:t>
            </a:r>
            <a:r>
              <a:rPr lang="sk-SK" b="1" dirty="0"/>
              <a:t>to </a:t>
            </a:r>
            <a:r>
              <a:rPr lang="sk-SK" b="1" dirty="0" err="1"/>
              <a:t>bind</a:t>
            </a:r>
            <a:r>
              <a:rPr lang="sk-SK" b="1" dirty="0"/>
              <a:t> </a:t>
            </a:r>
            <a:r>
              <a:rPr lang="sk-SK" b="1" dirty="0" err="1"/>
              <a:t>the</a:t>
            </a:r>
            <a:r>
              <a:rPr lang="sk-SK" b="1" dirty="0"/>
              <a:t> </a:t>
            </a:r>
            <a:r>
              <a:rPr lang="sk-SK" b="1" dirty="0" err="1"/>
              <a:t>components</a:t>
            </a:r>
            <a:r>
              <a:rPr lang="sk-SK" b="1" dirty="0"/>
              <a:t> 		</a:t>
            </a:r>
            <a:r>
              <a:rPr lang="sk-SK" b="1" dirty="0" err="1"/>
              <a:t>together</a:t>
            </a:r>
            <a:r>
              <a:rPr lang="sk-SK" b="1" dirty="0"/>
              <a:t>.</a:t>
            </a:r>
          </a:p>
        </p:txBody>
      </p:sp>
      <p:sp>
        <p:nvSpPr>
          <p:cNvPr id="10" name="Šípka: doprava 9">
            <a:extLst>
              <a:ext uri="{FF2B5EF4-FFF2-40B4-BE49-F238E27FC236}">
                <a16:creationId xmlns:a16="http://schemas.microsoft.com/office/drawing/2014/main" id="{A0CF4FDE-B22A-398B-0367-E4E6C8D419B1}"/>
              </a:ext>
            </a:extLst>
          </p:cNvPr>
          <p:cNvSpPr/>
          <p:nvPr/>
        </p:nvSpPr>
        <p:spPr>
          <a:xfrm rot="11078713">
            <a:off x="3956313" y="4753538"/>
            <a:ext cx="3290602" cy="4664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6810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ok 18">
            <a:extLst>
              <a:ext uri="{FF2B5EF4-FFF2-40B4-BE49-F238E27FC236}">
                <a16:creationId xmlns:a16="http://schemas.microsoft.com/office/drawing/2014/main" id="{FC137265-26DA-3F35-931E-E0B1AD840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503" y="1809320"/>
            <a:ext cx="9316000" cy="503908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7539151-3BAE-2EFC-E02A-33F53566A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83" y="82746"/>
            <a:ext cx="8596668" cy="1320800"/>
          </a:xfrm>
        </p:spPr>
        <p:txBody>
          <a:bodyPr>
            <a:normAutofit/>
          </a:bodyPr>
          <a:lstStyle/>
          <a:p>
            <a:r>
              <a:rPr lang="sk-SK" sz="6000" b="1" dirty="0" err="1"/>
              <a:t>Composition</a:t>
            </a:r>
            <a:r>
              <a:rPr lang="sk-SK" sz="6000" b="1" dirty="0"/>
              <a:t> </a:t>
            </a:r>
            <a:r>
              <a:rPr lang="sk-SK" sz="6000" b="1" dirty="0" err="1"/>
              <a:t>Rules</a:t>
            </a:r>
            <a:endParaRPr lang="sk-SK" sz="6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A872A82-878F-3338-4EAA-6C56F96FA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1368" y="2089543"/>
            <a:ext cx="2774468" cy="4429539"/>
          </a:xfrm>
        </p:spPr>
        <p:txBody>
          <a:bodyPr>
            <a:normAutofit fontScale="92500"/>
          </a:bodyPr>
          <a:lstStyle/>
          <a:p>
            <a:r>
              <a:rPr lang="sk-SK" dirty="0"/>
              <a:t>1. </a:t>
            </a:r>
            <a:r>
              <a:rPr lang="en-US" dirty="0"/>
              <a:t>Constraining meta variables to sets or ranges of possible values.</a:t>
            </a:r>
            <a:endParaRPr lang="sk-SK" dirty="0"/>
          </a:p>
          <a:p>
            <a:r>
              <a:rPr lang="en-US" dirty="0"/>
              <a:t>2. Adapting mandatory features as defined by the specification. </a:t>
            </a:r>
            <a:endParaRPr lang="sk-SK" dirty="0"/>
          </a:p>
          <a:p>
            <a:r>
              <a:rPr lang="en-US" dirty="0"/>
              <a:t>3. Adapting optional features </a:t>
            </a:r>
            <a:endParaRPr lang="sk-SK" dirty="0"/>
          </a:p>
          <a:p>
            <a:pPr marL="0" indent="0">
              <a:buNone/>
            </a:pPr>
            <a:r>
              <a:rPr lang="sk-SK" dirty="0"/>
              <a:t>	</a:t>
            </a:r>
            <a:r>
              <a:rPr lang="en-US" dirty="0"/>
              <a:t>if selected.</a:t>
            </a:r>
            <a:endParaRPr lang="sk-SK" dirty="0"/>
          </a:p>
          <a:p>
            <a:endParaRPr lang="sk-SK" dirty="0"/>
          </a:p>
          <a:p>
            <a:r>
              <a:rPr lang="en-US" dirty="0"/>
              <a:t>4. Adaptation rules for the database cache.</a:t>
            </a:r>
            <a:endParaRPr lang="sk-SK" dirty="0"/>
          </a:p>
        </p:txBody>
      </p:sp>
      <p:sp>
        <p:nvSpPr>
          <p:cNvPr id="7" name="Ľavá zložená zátvorka 6">
            <a:extLst>
              <a:ext uri="{FF2B5EF4-FFF2-40B4-BE49-F238E27FC236}">
                <a16:creationId xmlns:a16="http://schemas.microsoft.com/office/drawing/2014/main" id="{7CDF8B79-AE94-A757-7E74-FEE7FEC39AFC}"/>
              </a:ext>
            </a:extLst>
          </p:cNvPr>
          <p:cNvSpPr/>
          <p:nvPr/>
        </p:nvSpPr>
        <p:spPr>
          <a:xfrm>
            <a:off x="2677966" y="5069088"/>
            <a:ext cx="734155" cy="969667"/>
          </a:xfrm>
          <a:prstGeom prst="leftBrace">
            <a:avLst>
              <a:gd name="adj1" fmla="val 8333"/>
              <a:gd name="adj2" fmla="val 75714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Ľavá zložená zátvorka 7">
            <a:extLst>
              <a:ext uri="{FF2B5EF4-FFF2-40B4-BE49-F238E27FC236}">
                <a16:creationId xmlns:a16="http://schemas.microsoft.com/office/drawing/2014/main" id="{427A919D-7565-5154-62AA-769A6A39507B}"/>
              </a:ext>
            </a:extLst>
          </p:cNvPr>
          <p:cNvSpPr/>
          <p:nvPr/>
        </p:nvSpPr>
        <p:spPr>
          <a:xfrm>
            <a:off x="2497723" y="4185373"/>
            <a:ext cx="914399" cy="723815"/>
          </a:xfrm>
          <a:prstGeom prst="leftBrace">
            <a:avLst>
              <a:gd name="adj1" fmla="val 8333"/>
              <a:gd name="adj2" fmla="val 18629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: doprava 8">
            <a:extLst>
              <a:ext uri="{FF2B5EF4-FFF2-40B4-BE49-F238E27FC236}">
                <a16:creationId xmlns:a16="http://schemas.microsoft.com/office/drawing/2014/main" id="{4954ADCA-567A-CA10-D86F-B508089EBF97}"/>
              </a:ext>
            </a:extLst>
          </p:cNvPr>
          <p:cNvSpPr/>
          <p:nvPr/>
        </p:nvSpPr>
        <p:spPr>
          <a:xfrm rot="10204707">
            <a:off x="1596451" y="4587590"/>
            <a:ext cx="1834241" cy="2763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Ľavá zložená zátvorka 9">
            <a:extLst>
              <a:ext uri="{FF2B5EF4-FFF2-40B4-BE49-F238E27FC236}">
                <a16:creationId xmlns:a16="http://schemas.microsoft.com/office/drawing/2014/main" id="{76BBCEE1-A1E3-71A4-6DE2-090C4E3C806B}"/>
              </a:ext>
            </a:extLst>
          </p:cNvPr>
          <p:cNvSpPr/>
          <p:nvPr/>
        </p:nvSpPr>
        <p:spPr>
          <a:xfrm>
            <a:off x="2577503" y="3559409"/>
            <a:ext cx="834620" cy="479895"/>
          </a:xfrm>
          <a:prstGeom prst="leftBrace">
            <a:avLst>
              <a:gd name="adj1" fmla="val 8333"/>
              <a:gd name="adj2" fmla="val 29148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Ľavá zložená zátvorka 10">
            <a:extLst>
              <a:ext uri="{FF2B5EF4-FFF2-40B4-BE49-F238E27FC236}">
                <a16:creationId xmlns:a16="http://schemas.microsoft.com/office/drawing/2014/main" id="{9B8AC700-9051-0D08-FDDF-885CBA7C3B12}"/>
              </a:ext>
            </a:extLst>
          </p:cNvPr>
          <p:cNvSpPr/>
          <p:nvPr/>
        </p:nvSpPr>
        <p:spPr>
          <a:xfrm>
            <a:off x="2537612" y="2416154"/>
            <a:ext cx="834620" cy="997186"/>
          </a:xfrm>
          <a:prstGeom prst="leftBrace">
            <a:avLst>
              <a:gd name="adj1" fmla="val 8333"/>
              <a:gd name="adj2" fmla="val 29148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16932D71-C481-00E0-20E5-3702678D6230}"/>
              </a:ext>
            </a:extLst>
          </p:cNvPr>
          <p:cNvSpPr/>
          <p:nvPr/>
        </p:nvSpPr>
        <p:spPr>
          <a:xfrm>
            <a:off x="9407887" y="3814051"/>
            <a:ext cx="1049412" cy="1923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613A59E8-5AA2-54A9-90C3-16D263EC5554}"/>
              </a:ext>
            </a:extLst>
          </p:cNvPr>
          <p:cNvSpPr/>
          <p:nvPr/>
        </p:nvSpPr>
        <p:spPr>
          <a:xfrm>
            <a:off x="10694107" y="2380340"/>
            <a:ext cx="1049412" cy="1923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3B4940C6-977F-F964-C4CC-FD5EBE4FD5B7}"/>
              </a:ext>
            </a:extLst>
          </p:cNvPr>
          <p:cNvSpPr txBox="1"/>
          <p:nvPr/>
        </p:nvSpPr>
        <p:spPr>
          <a:xfrm>
            <a:off x="9267616" y="3479629"/>
            <a:ext cx="26968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Loughran</a:t>
            </a:r>
            <a:r>
              <a:rPr lang="sk-SK" dirty="0"/>
              <a:t>, N., </a:t>
            </a:r>
            <a:r>
              <a:rPr lang="sk-SK" dirty="0" err="1"/>
              <a:t>Rashid</a:t>
            </a:r>
            <a:r>
              <a:rPr lang="sk-SK" dirty="0"/>
              <a:t>, A.: </a:t>
            </a:r>
            <a:r>
              <a:rPr lang="sk-SK" dirty="0" err="1"/>
              <a:t>Framed</a:t>
            </a:r>
            <a:r>
              <a:rPr lang="sk-SK" dirty="0"/>
              <a:t> </a:t>
            </a:r>
            <a:r>
              <a:rPr lang="sk-SK" dirty="0" err="1"/>
              <a:t>aspects</a:t>
            </a:r>
            <a:r>
              <a:rPr lang="sk-SK" dirty="0"/>
              <a:t>: </a:t>
            </a:r>
            <a:r>
              <a:rPr lang="sk-SK" dirty="0" err="1"/>
              <a:t>Supporting</a:t>
            </a:r>
            <a:r>
              <a:rPr lang="sk-SK" dirty="0"/>
              <a:t> variability and </a:t>
            </a:r>
            <a:r>
              <a:rPr lang="sk-SK" dirty="0" err="1"/>
              <a:t>configurability</a:t>
            </a:r>
            <a:r>
              <a:rPr lang="sk-SK" dirty="0"/>
              <a:t> </a:t>
            </a:r>
          </a:p>
          <a:p>
            <a:r>
              <a:rPr lang="sk-SK" dirty="0" err="1"/>
              <a:t>for</a:t>
            </a:r>
            <a:r>
              <a:rPr lang="sk-SK" dirty="0"/>
              <a:t> AOP. In: </a:t>
            </a:r>
            <a:r>
              <a:rPr lang="sk-SK" dirty="0" err="1"/>
              <a:t>Proceedings</a:t>
            </a:r>
            <a:r>
              <a:rPr lang="sk-SK" dirty="0"/>
              <a:t> of 8th International </a:t>
            </a:r>
            <a:r>
              <a:rPr lang="sk-SK" dirty="0" err="1"/>
              <a:t>Conference</a:t>
            </a:r>
            <a:r>
              <a:rPr lang="sk-SK" dirty="0"/>
              <a:t> </a:t>
            </a:r>
            <a:r>
              <a:rPr lang="sk-SK" dirty="0" err="1"/>
              <a:t>onSoftware</a:t>
            </a:r>
            <a:r>
              <a:rPr lang="sk-SK" dirty="0"/>
              <a:t> </a:t>
            </a:r>
            <a:r>
              <a:rPr lang="sk-SK" dirty="0" err="1"/>
              <a:t>Reuse</a:t>
            </a:r>
            <a:r>
              <a:rPr lang="sk-SK" dirty="0"/>
              <a:t>, ICSR 2004. </a:t>
            </a:r>
          </a:p>
          <a:p>
            <a:r>
              <a:rPr lang="sk-SK" dirty="0"/>
              <a:t>LCNS 3107, </a:t>
            </a:r>
            <a:r>
              <a:rPr lang="sk-SK" dirty="0" err="1"/>
              <a:t>Springer</a:t>
            </a:r>
            <a:r>
              <a:rPr lang="sk-SK" dirty="0"/>
              <a:t>, Madrid, Spain (2004)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72794541-1F99-30B2-2F02-B3FBA7242602}"/>
              </a:ext>
            </a:extLst>
          </p:cNvPr>
          <p:cNvSpPr txBox="1"/>
          <p:nvPr/>
        </p:nvSpPr>
        <p:spPr>
          <a:xfrm>
            <a:off x="879674" y="1174982"/>
            <a:ext cx="415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-</a:t>
            </a:r>
            <a:r>
              <a:rPr lang="sk-SK" dirty="0" err="1"/>
              <a:t>separated</a:t>
            </a:r>
            <a:r>
              <a:rPr lang="sk-SK" dirty="0"/>
              <a:t> </a:t>
            </a:r>
            <a:r>
              <a:rPr lang="sk-SK" dirty="0" err="1"/>
              <a:t>from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main</a:t>
            </a:r>
            <a:r>
              <a:rPr lang="sk-SK" dirty="0"/>
              <a:t> </a:t>
            </a:r>
            <a:r>
              <a:rPr lang="sk-SK" dirty="0" err="1"/>
              <a:t>aspect</a:t>
            </a:r>
            <a:r>
              <a:rPr lang="sk-SK" dirty="0"/>
              <a:t> </a:t>
            </a:r>
            <a:r>
              <a:rPr lang="sk-SK" dirty="0" err="1"/>
              <a:t>code</a:t>
            </a:r>
            <a:endParaRPr lang="sk-SK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B703C188-E1BE-38A2-EF50-59D634161FDF}"/>
              </a:ext>
            </a:extLst>
          </p:cNvPr>
          <p:cNvSpPr txBox="1"/>
          <p:nvPr/>
        </p:nvSpPr>
        <p:spPr>
          <a:xfrm>
            <a:off x="5383146" y="1080255"/>
            <a:ext cx="297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-</a:t>
            </a:r>
            <a:r>
              <a:rPr lang="sk-SK" dirty="0" err="1"/>
              <a:t>creation</a:t>
            </a:r>
            <a:r>
              <a:rPr lang="sk-SK" dirty="0"/>
              <a:t> of </a:t>
            </a:r>
            <a:r>
              <a:rPr lang="sk-SK" dirty="0" err="1"/>
              <a:t>different</a:t>
            </a:r>
            <a:r>
              <a:rPr lang="sk-SK" dirty="0"/>
              <a:t> </a:t>
            </a:r>
            <a:r>
              <a:rPr lang="sk-SK" dirty="0" err="1"/>
              <a:t>rules</a:t>
            </a:r>
            <a:endParaRPr lang="sk-SK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5237B539-C197-AF33-4325-46021013B1AC}"/>
              </a:ext>
            </a:extLst>
          </p:cNvPr>
          <p:cNvSpPr txBox="1"/>
          <p:nvPr/>
        </p:nvSpPr>
        <p:spPr>
          <a:xfrm>
            <a:off x="5383146" y="1385824"/>
            <a:ext cx="493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-</a:t>
            </a:r>
            <a:r>
              <a:rPr lang="sk-SK" dirty="0" err="1"/>
              <a:t>reusing</a:t>
            </a:r>
            <a:r>
              <a:rPr lang="sk-SK" dirty="0"/>
              <a:t> </a:t>
            </a:r>
            <a:r>
              <a:rPr lang="sk-SK" dirty="0" err="1"/>
              <a:t>framed</a:t>
            </a:r>
            <a:r>
              <a:rPr lang="sk-SK" dirty="0"/>
              <a:t> </a:t>
            </a:r>
            <a:r>
              <a:rPr lang="sk-SK" dirty="0" err="1"/>
              <a:t>aspects</a:t>
            </a:r>
            <a:r>
              <a:rPr lang="sk-SK" dirty="0"/>
              <a:t> in </a:t>
            </a:r>
            <a:r>
              <a:rPr lang="sk-SK" dirty="0" err="1"/>
              <a:t>different</a:t>
            </a:r>
            <a:r>
              <a:rPr lang="sk-SK" dirty="0"/>
              <a:t> </a:t>
            </a:r>
            <a:r>
              <a:rPr lang="sk-SK" dirty="0" err="1"/>
              <a:t>contexts</a:t>
            </a:r>
            <a:endParaRPr lang="sk-SK" dirty="0"/>
          </a:p>
        </p:txBody>
      </p:sp>
      <p:sp>
        <p:nvSpPr>
          <p:cNvPr id="18" name="Šípka: doprava 17">
            <a:extLst>
              <a:ext uri="{FF2B5EF4-FFF2-40B4-BE49-F238E27FC236}">
                <a16:creationId xmlns:a16="http://schemas.microsoft.com/office/drawing/2014/main" id="{6CE9FE4E-0669-A851-C385-588A6A216F62}"/>
              </a:ext>
            </a:extLst>
          </p:cNvPr>
          <p:cNvSpPr/>
          <p:nvPr/>
        </p:nvSpPr>
        <p:spPr>
          <a:xfrm>
            <a:off x="4983173" y="1264921"/>
            <a:ext cx="399973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0E9736A0-650C-B331-4491-DEB093CC5BD8}"/>
              </a:ext>
            </a:extLst>
          </p:cNvPr>
          <p:cNvSpPr/>
          <p:nvPr/>
        </p:nvSpPr>
        <p:spPr>
          <a:xfrm>
            <a:off x="7306023" y="3479629"/>
            <a:ext cx="1049412" cy="64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64D13725-1E48-8921-6896-182170623D40}"/>
              </a:ext>
            </a:extLst>
          </p:cNvPr>
          <p:cNvSpPr txBox="1"/>
          <p:nvPr/>
        </p:nvSpPr>
        <p:spPr>
          <a:xfrm>
            <a:off x="7306023" y="679042"/>
            <a:ext cx="385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Applied</a:t>
            </a:r>
            <a:r>
              <a:rPr lang="sk-SK" b="1" dirty="0"/>
              <a:t> </a:t>
            </a:r>
            <a:r>
              <a:rPr lang="sk-SK" b="1" dirty="0" err="1"/>
              <a:t>according</a:t>
            </a:r>
            <a:r>
              <a:rPr lang="sk-SK" b="1" dirty="0"/>
              <a:t> to </a:t>
            </a:r>
            <a:r>
              <a:rPr lang="sk-SK" b="1" dirty="0" err="1"/>
              <a:t>specification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0283929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283B48B2-4E55-1409-CE10-E1B278E49C70}"/>
              </a:ext>
            </a:extLst>
          </p:cNvPr>
          <p:cNvSpPr txBox="1">
            <a:spLocks/>
          </p:cNvSpPr>
          <p:nvPr/>
        </p:nvSpPr>
        <p:spPr>
          <a:xfrm>
            <a:off x="275891" y="177524"/>
            <a:ext cx="1056030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b="1" dirty="0"/>
              <a:t>Checking Constraints: Example</a:t>
            </a:r>
            <a:endParaRPr lang="sk-SK" sz="60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9D5972A-46A8-4049-6CDB-EAD16D6EC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477" y="2945718"/>
            <a:ext cx="6080523" cy="3288992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C36F0D5-862B-5924-AC85-22B3F53B09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38" r="23289"/>
          <a:stretch/>
        </p:blipFill>
        <p:spPr>
          <a:xfrm>
            <a:off x="60481" y="2758143"/>
            <a:ext cx="5627549" cy="3377784"/>
          </a:xfrm>
          <a:prstGeom prst="rect">
            <a:avLst/>
          </a:prstGeom>
        </p:spPr>
      </p:pic>
      <p:sp>
        <p:nvSpPr>
          <p:cNvPr id="7" name="Šípka: nadol 6">
            <a:extLst>
              <a:ext uri="{FF2B5EF4-FFF2-40B4-BE49-F238E27FC236}">
                <a16:creationId xmlns:a16="http://schemas.microsoft.com/office/drawing/2014/main" id="{F0D6691E-09FA-A44D-E8F9-F99438F579E3}"/>
              </a:ext>
            </a:extLst>
          </p:cNvPr>
          <p:cNvSpPr/>
          <p:nvPr/>
        </p:nvSpPr>
        <p:spPr>
          <a:xfrm rot="17958183">
            <a:off x="9364499" y="2430295"/>
            <a:ext cx="497090" cy="70597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: nadol 7">
            <a:extLst>
              <a:ext uri="{FF2B5EF4-FFF2-40B4-BE49-F238E27FC236}">
                <a16:creationId xmlns:a16="http://schemas.microsoft.com/office/drawing/2014/main" id="{A7C0C671-1105-7C03-E20B-8A3B3ED60D9A}"/>
              </a:ext>
            </a:extLst>
          </p:cNvPr>
          <p:cNvSpPr/>
          <p:nvPr/>
        </p:nvSpPr>
        <p:spPr>
          <a:xfrm>
            <a:off x="4204055" y="2612376"/>
            <a:ext cx="497090" cy="5385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Pravá zložená zátvorka 8">
            <a:extLst>
              <a:ext uri="{FF2B5EF4-FFF2-40B4-BE49-F238E27FC236}">
                <a16:creationId xmlns:a16="http://schemas.microsoft.com/office/drawing/2014/main" id="{192135C0-693B-C3F3-C0F5-EF67B99DAB14}"/>
              </a:ext>
            </a:extLst>
          </p:cNvPr>
          <p:cNvSpPr/>
          <p:nvPr/>
        </p:nvSpPr>
        <p:spPr>
          <a:xfrm rot="16200000">
            <a:off x="9937263" y="2221562"/>
            <a:ext cx="331393" cy="190244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9B4DF669-75F5-0082-F5B2-4374616634F7}"/>
              </a:ext>
            </a:extLst>
          </p:cNvPr>
          <p:cNvSpPr txBox="1"/>
          <p:nvPr/>
        </p:nvSpPr>
        <p:spPr>
          <a:xfrm>
            <a:off x="3605707" y="2243044"/>
            <a:ext cx="594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DATABASE_CACHE </a:t>
            </a:r>
            <a:r>
              <a:rPr lang="en-US" dirty="0"/>
              <a:t>in [</a:t>
            </a:r>
            <a:r>
              <a:rPr lang="en-US" b="1" dirty="0">
                <a:solidFill>
                  <a:srgbClr val="FF0000"/>
                </a:solidFill>
              </a:rPr>
              <a:t>DATABASE_CACHE</a:t>
            </a:r>
            <a:r>
              <a:rPr lang="en-US" dirty="0"/>
              <a:t>, WEB_CACHE]</a:t>
            </a:r>
            <a:endParaRPr lang="sk-SK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B8A043FF-76DD-5458-5E83-55F79C882C61}"/>
              </a:ext>
            </a:extLst>
          </p:cNvPr>
          <p:cNvSpPr txBox="1"/>
          <p:nvPr/>
        </p:nvSpPr>
        <p:spPr>
          <a:xfrm>
            <a:off x="2627614" y="1748466"/>
            <a:ext cx="2662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Specification</a:t>
            </a:r>
            <a:endParaRPr lang="sk-SK" sz="3200" b="1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A4736236-54F5-0613-271A-C5E400E3E160}"/>
              </a:ext>
            </a:extLst>
          </p:cNvPr>
          <p:cNvSpPr txBox="1"/>
          <p:nvPr/>
        </p:nvSpPr>
        <p:spPr>
          <a:xfrm>
            <a:off x="5688030" y="1708082"/>
            <a:ext cx="3700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Composition Rules</a:t>
            </a:r>
            <a:endParaRPr lang="sk-SK" sz="3200" b="1" dirty="0"/>
          </a:p>
        </p:txBody>
      </p:sp>
      <p:sp>
        <p:nvSpPr>
          <p:cNvPr id="14" name="Šípka: nadol 13">
            <a:extLst>
              <a:ext uri="{FF2B5EF4-FFF2-40B4-BE49-F238E27FC236}">
                <a16:creationId xmlns:a16="http://schemas.microsoft.com/office/drawing/2014/main" id="{6FDDF17E-346F-48DA-5B07-218F18194D10}"/>
              </a:ext>
            </a:extLst>
          </p:cNvPr>
          <p:cNvSpPr/>
          <p:nvPr/>
        </p:nvSpPr>
        <p:spPr>
          <a:xfrm rot="16200000">
            <a:off x="5986163" y="3929225"/>
            <a:ext cx="497090" cy="5385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7C5FCFA7-3E49-4AFC-9839-5E01AB133FBB}"/>
              </a:ext>
            </a:extLst>
          </p:cNvPr>
          <p:cNvSpPr txBox="1"/>
          <p:nvPr/>
        </p:nvSpPr>
        <p:spPr>
          <a:xfrm>
            <a:off x="4763597" y="4134255"/>
            <a:ext cx="17940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Adapted </a:t>
            </a:r>
          </a:p>
          <a:p>
            <a:r>
              <a:rPr lang="en-US" sz="2000" b="1" dirty="0"/>
              <a:t>as mandatory</a:t>
            </a:r>
          </a:p>
          <a:p>
            <a:r>
              <a:rPr lang="en-US" sz="2000" b="1" dirty="0"/>
              <a:t> (always)</a:t>
            </a:r>
            <a:endParaRPr lang="sk-SK" sz="2000" b="1" dirty="0"/>
          </a:p>
        </p:txBody>
      </p:sp>
      <p:sp>
        <p:nvSpPr>
          <p:cNvPr id="16" name="Šípka: nadol 15">
            <a:extLst>
              <a:ext uri="{FF2B5EF4-FFF2-40B4-BE49-F238E27FC236}">
                <a16:creationId xmlns:a16="http://schemas.microsoft.com/office/drawing/2014/main" id="{1B3BAA91-D278-AA7D-1449-44E830E3E035}"/>
              </a:ext>
            </a:extLst>
          </p:cNvPr>
          <p:cNvSpPr/>
          <p:nvPr/>
        </p:nvSpPr>
        <p:spPr>
          <a:xfrm rot="16200000">
            <a:off x="6039869" y="3165248"/>
            <a:ext cx="497090" cy="5385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FE255A50-8C31-EF3B-3007-FA36119018A4}"/>
              </a:ext>
            </a:extLst>
          </p:cNvPr>
          <p:cNvSpPr txBox="1"/>
          <p:nvPr/>
        </p:nvSpPr>
        <p:spPr>
          <a:xfrm>
            <a:off x="4803693" y="2881536"/>
            <a:ext cx="1504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Is constraint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449839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5AF67-29D2-1EE7-0EBE-F1CEECD6A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29" y="321165"/>
            <a:ext cx="10596176" cy="1320800"/>
          </a:xfrm>
        </p:spPr>
        <p:txBody>
          <a:bodyPr>
            <a:noAutofit/>
          </a:bodyPr>
          <a:lstStyle/>
          <a:p>
            <a:r>
              <a:rPr lang="en-US" sz="6000" b="1" dirty="0"/>
              <a:t>Modeling Variability - Types</a:t>
            </a:r>
            <a:endParaRPr lang="sk-SK" sz="6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B14F90C-F56C-0AC1-5572-F53C4C240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769" y="1488613"/>
            <a:ext cx="8596668" cy="3880773"/>
          </a:xfrm>
        </p:spPr>
        <p:txBody>
          <a:bodyPr>
            <a:normAutofit/>
          </a:bodyPr>
          <a:lstStyle/>
          <a:p>
            <a:r>
              <a:rPr lang="sk-SK" sz="2800" b="1" dirty="0"/>
              <a:t>A</a:t>
            </a:r>
            <a:r>
              <a:rPr lang="en-US" sz="2800" b="1" dirty="0"/>
              <a:t>) </a:t>
            </a:r>
            <a:r>
              <a:rPr lang="sk-SK" sz="2800" b="1" dirty="0"/>
              <a:t>Modeling variability </a:t>
            </a:r>
            <a:r>
              <a:rPr lang="sk-SK" sz="2800" b="1" dirty="0" err="1"/>
              <a:t>using</a:t>
            </a:r>
            <a:r>
              <a:rPr lang="sk-SK" sz="2800" b="1" dirty="0"/>
              <a:t> </a:t>
            </a:r>
            <a:r>
              <a:rPr lang="sk-SK" sz="2800" b="1" dirty="0" err="1"/>
              <a:t>parameterization</a:t>
            </a:r>
            <a:endParaRPr lang="en-US" sz="2800" b="1" dirty="0"/>
          </a:p>
          <a:p>
            <a:r>
              <a:rPr lang="en-US" sz="2800" b="1" dirty="0"/>
              <a:t>B) Modeling variability using information hiding</a:t>
            </a:r>
          </a:p>
          <a:p>
            <a:r>
              <a:rPr lang="en-US" sz="2800" b="1" dirty="0"/>
              <a:t>C) Modeling variability using inheritance</a:t>
            </a:r>
          </a:p>
          <a:p>
            <a:r>
              <a:rPr lang="en-US" sz="2800" b="1" dirty="0"/>
              <a:t>D) Modeling variability using variation points</a:t>
            </a:r>
            <a:endParaRPr lang="sk-SK" sz="2800" b="1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21ADC51-2181-5843-7AEB-5DBDD2BCB1CE}"/>
              </a:ext>
            </a:extLst>
          </p:cNvPr>
          <p:cNvSpPr txBox="1"/>
          <p:nvPr/>
        </p:nvSpPr>
        <p:spPr>
          <a:xfrm>
            <a:off x="3493720" y="3984392"/>
            <a:ext cx="8439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Diana L. Webber, Hassan Gomaa, Modeling variability in software product lines with the variation point model,</a:t>
            </a:r>
          </a:p>
          <a:p>
            <a:r>
              <a:rPr lang="en-US" dirty="0"/>
              <a:t>Science of Computer Programming, Volume 53, Issue 3, 2004, Pages 305-331, ISSN 0167-6423, https://doi.org/10.1016/j.scico.2003.04.004</a:t>
            </a:r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4C5BB016-8F07-D57B-6698-9673556D5856}"/>
              </a:ext>
            </a:extLst>
          </p:cNvPr>
          <p:cNvSpPr txBox="1"/>
          <p:nvPr/>
        </p:nvSpPr>
        <p:spPr>
          <a:xfrm>
            <a:off x="394347" y="5012093"/>
            <a:ext cx="2792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variation point identifies one or more locations at which the variation will occur</a:t>
            </a:r>
            <a:endParaRPr lang="sk-SK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08FFCCB9-1049-5048-8475-CCC529F39014}"/>
              </a:ext>
            </a:extLst>
          </p:cNvPr>
          <p:cNvSpPr txBox="1"/>
          <p:nvPr/>
        </p:nvSpPr>
        <p:spPr>
          <a:xfrm>
            <a:off x="43635" y="4554154"/>
            <a:ext cx="3063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VARIATION POINT</a:t>
            </a:r>
            <a:endParaRPr lang="sk-SK" sz="2800" b="1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B0B1F0C-3DAE-D2B7-B949-F2973BC36DC2}"/>
              </a:ext>
            </a:extLst>
          </p:cNvPr>
          <p:cNvSpPr txBox="1"/>
          <p:nvPr/>
        </p:nvSpPr>
        <p:spPr>
          <a:xfrm>
            <a:off x="530268" y="6155324"/>
            <a:ext cx="8894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Source</a:t>
            </a:r>
            <a:r>
              <a:rPr lang="sk-SK" dirty="0"/>
              <a:t>: </a:t>
            </a:r>
            <a:r>
              <a:rPr lang="en-US" dirty="0"/>
              <a:t>I. Jacobson, M. </a:t>
            </a:r>
            <a:r>
              <a:rPr lang="en-US" dirty="0" err="1"/>
              <a:t>Griss</a:t>
            </a:r>
            <a:r>
              <a:rPr lang="en-US" dirty="0"/>
              <a:t>, P. Jonsson, Software Reuse-Architecture, Process and </a:t>
            </a:r>
            <a:endParaRPr lang="sk-SK" dirty="0"/>
          </a:p>
          <a:p>
            <a:r>
              <a:rPr lang="en-US" dirty="0"/>
              <a:t>Organization for Business Success, ACM Press, New York, NY, 1997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770439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FEE7C8-C156-ACBA-0030-672BFBDC2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7" y="69551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sk-SK" sz="6700" b="1" dirty="0"/>
              <a:t>Modeling </a:t>
            </a:r>
            <a:r>
              <a:rPr lang="en-US" sz="6700" b="1" dirty="0"/>
              <a:t>V</a:t>
            </a:r>
            <a:r>
              <a:rPr lang="sk-SK" sz="6700" b="1" dirty="0" err="1"/>
              <a:t>ariability</a:t>
            </a:r>
            <a:r>
              <a:rPr lang="sk-SK" sz="6700" b="1" dirty="0"/>
              <a:t> </a:t>
            </a:r>
            <a:r>
              <a:rPr lang="en-US" sz="6700" b="1" dirty="0"/>
              <a:t>U</a:t>
            </a:r>
            <a:r>
              <a:rPr lang="sk-SK" sz="6700" b="1" dirty="0" err="1"/>
              <a:t>sing</a:t>
            </a:r>
            <a:r>
              <a:rPr lang="sk-SK" sz="6700" b="1" dirty="0"/>
              <a:t> </a:t>
            </a:r>
            <a:br>
              <a:rPr lang="en-US" sz="6700" b="1" dirty="0"/>
            </a:br>
            <a:r>
              <a:rPr lang="en-US" sz="6700" b="1" dirty="0"/>
              <a:t>P</a:t>
            </a:r>
            <a:r>
              <a:rPr lang="sk-SK" sz="6700" b="1" dirty="0" err="1"/>
              <a:t>arameterization</a:t>
            </a:r>
            <a:br>
              <a:rPr lang="en-US" sz="3600" b="1" dirty="0"/>
            </a:b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7C53E22-E162-8A30-E03E-0727126E8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57" y="0"/>
            <a:ext cx="3701143" cy="685800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6D697D7A-7AB3-2E4D-17DF-A44B4CB163A8}"/>
              </a:ext>
            </a:extLst>
          </p:cNvPr>
          <p:cNvSpPr txBox="1"/>
          <p:nvPr/>
        </p:nvSpPr>
        <p:spPr>
          <a:xfrm>
            <a:off x="4001267" y="1264861"/>
            <a:ext cx="7124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ability to vary a greeting for display. </a:t>
            </a:r>
          </a:p>
          <a:p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78B644C7-64E6-97BB-FA4F-F0B86966BA4B}"/>
              </a:ext>
            </a:extLst>
          </p:cNvPr>
          <p:cNvSpPr txBox="1"/>
          <p:nvPr/>
        </p:nvSpPr>
        <p:spPr>
          <a:xfrm>
            <a:off x="6291846" y="5227378"/>
            <a:ext cx="206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ability to vary the </a:t>
            </a:r>
          </a:p>
          <a:p>
            <a:r>
              <a:rPr lang="en-US" dirty="0"/>
              <a:t>language of choice for display. 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9D696946-1B41-F8F6-1B3C-D2E2383409E3}"/>
              </a:ext>
            </a:extLst>
          </p:cNvPr>
          <p:cNvSpPr txBox="1"/>
          <p:nvPr/>
        </p:nvSpPr>
        <p:spPr>
          <a:xfrm flipH="1">
            <a:off x="435846" y="6348384"/>
            <a:ext cx="1013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ability to vary the action if the card has expired</a:t>
            </a:r>
            <a:endParaRPr lang="sk-SK" dirty="0"/>
          </a:p>
        </p:txBody>
      </p:sp>
      <p:sp>
        <p:nvSpPr>
          <p:cNvPr id="11" name="Šípka: doprava 10">
            <a:extLst>
              <a:ext uri="{FF2B5EF4-FFF2-40B4-BE49-F238E27FC236}">
                <a16:creationId xmlns:a16="http://schemas.microsoft.com/office/drawing/2014/main" id="{2D0770A3-972F-AD01-4018-109E9DAC36E1}"/>
              </a:ext>
            </a:extLst>
          </p:cNvPr>
          <p:cNvSpPr/>
          <p:nvPr/>
        </p:nvSpPr>
        <p:spPr>
          <a:xfrm>
            <a:off x="8413583" y="1169110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Šípka: doprava 11">
            <a:extLst>
              <a:ext uri="{FF2B5EF4-FFF2-40B4-BE49-F238E27FC236}">
                <a16:creationId xmlns:a16="http://schemas.microsoft.com/office/drawing/2014/main" id="{5FE08077-71F0-0663-5B92-800BF78CA2B6}"/>
              </a:ext>
            </a:extLst>
          </p:cNvPr>
          <p:cNvSpPr/>
          <p:nvPr/>
        </p:nvSpPr>
        <p:spPr>
          <a:xfrm rot="1008112">
            <a:off x="8147218" y="1641602"/>
            <a:ext cx="984055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3" name="Šípka: doprava 12">
            <a:extLst>
              <a:ext uri="{FF2B5EF4-FFF2-40B4-BE49-F238E27FC236}">
                <a16:creationId xmlns:a16="http://schemas.microsoft.com/office/drawing/2014/main" id="{96310D31-2369-376E-20A5-DBE2AFB15754}"/>
              </a:ext>
            </a:extLst>
          </p:cNvPr>
          <p:cNvSpPr/>
          <p:nvPr/>
        </p:nvSpPr>
        <p:spPr>
          <a:xfrm>
            <a:off x="8216179" y="5070031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4" name="Šípka: doprava 13">
            <a:extLst>
              <a:ext uri="{FF2B5EF4-FFF2-40B4-BE49-F238E27FC236}">
                <a16:creationId xmlns:a16="http://schemas.microsoft.com/office/drawing/2014/main" id="{0A63D468-D9AE-4088-2567-5FBEEC4893A1}"/>
              </a:ext>
            </a:extLst>
          </p:cNvPr>
          <p:cNvSpPr/>
          <p:nvPr/>
        </p:nvSpPr>
        <p:spPr>
          <a:xfrm>
            <a:off x="8353096" y="5728556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5D334894-75AD-4120-8CE8-98DA6A7F1987}"/>
              </a:ext>
            </a:extLst>
          </p:cNvPr>
          <p:cNvSpPr txBox="1"/>
          <p:nvPr/>
        </p:nvSpPr>
        <p:spPr>
          <a:xfrm>
            <a:off x="703457" y="2705846"/>
            <a:ext cx="558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-with the Unified Modeling Language (UML) notation</a:t>
            </a:r>
            <a:endParaRPr lang="sk-SK" dirty="0"/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DFFB792B-A839-361A-986F-3A1562FBA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8" y="4101716"/>
            <a:ext cx="5950677" cy="2179905"/>
          </a:xfrm>
          <a:prstGeom prst="rect">
            <a:avLst/>
          </a:prstGeom>
        </p:spPr>
      </p:pic>
      <p:sp>
        <p:nvSpPr>
          <p:cNvPr id="20" name="BlokTextu 19">
            <a:extLst>
              <a:ext uri="{FF2B5EF4-FFF2-40B4-BE49-F238E27FC236}">
                <a16:creationId xmlns:a16="http://schemas.microsoft.com/office/drawing/2014/main" id="{4F60B46D-390F-F67C-BC2D-528C4820BEB8}"/>
              </a:ext>
            </a:extLst>
          </p:cNvPr>
          <p:cNvSpPr txBox="1"/>
          <p:nvPr/>
        </p:nvSpPr>
        <p:spPr>
          <a:xfrm>
            <a:off x="6243807" y="1758551"/>
            <a:ext cx="25110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Diana L. Webber, Hassan Gomaa, Modeling variability in software product lines with the variation point model,</a:t>
            </a:r>
          </a:p>
          <a:p>
            <a:r>
              <a:rPr lang="en-US" dirty="0"/>
              <a:t>Science of Computer Programming, Volume 53, Issue 3, 2004, Pages 305-331, ISSN 0167-6423</a:t>
            </a:r>
            <a:endParaRPr lang="sk-SK" dirty="0"/>
          </a:p>
        </p:txBody>
      </p:sp>
      <p:sp>
        <p:nvSpPr>
          <p:cNvPr id="21" name="Šípka: doprava 20">
            <a:extLst>
              <a:ext uri="{FF2B5EF4-FFF2-40B4-BE49-F238E27FC236}">
                <a16:creationId xmlns:a16="http://schemas.microsoft.com/office/drawing/2014/main" id="{C309DA21-DEFD-E371-A84B-9F35F2E72A91}"/>
              </a:ext>
            </a:extLst>
          </p:cNvPr>
          <p:cNvSpPr/>
          <p:nvPr/>
        </p:nvSpPr>
        <p:spPr>
          <a:xfrm rot="14756825">
            <a:off x="2091262" y="5776110"/>
            <a:ext cx="591018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25520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73C38930-BDC6-CACB-13B3-BA8352F60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1" y="1539609"/>
            <a:ext cx="6795932" cy="526453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E3A31B3-AB51-910C-79AC-707F434DA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61" y="41044"/>
            <a:ext cx="12018878" cy="1320800"/>
          </a:xfrm>
        </p:spPr>
        <p:txBody>
          <a:bodyPr>
            <a:normAutofit fontScale="90000"/>
          </a:bodyPr>
          <a:lstStyle/>
          <a:p>
            <a:r>
              <a:rPr lang="en-US" sz="6700" b="1" dirty="0"/>
              <a:t>Modeling variability using         					information hiding</a:t>
            </a:r>
            <a:br>
              <a:rPr lang="en-US" sz="3600" b="1" dirty="0"/>
            </a:br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FBC9EFC0-2AEC-5444-CE5B-6D99FBD78AA5}"/>
              </a:ext>
            </a:extLst>
          </p:cNvPr>
          <p:cNvSpPr txBox="1"/>
          <p:nvPr/>
        </p:nvSpPr>
        <p:spPr>
          <a:xfrm>
            <a:off x="2350438" y="1791257"/>
            <a:ext cx="705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-several version of the same component with the similar interface</a:t>
            </a:r>
            <a:endParaRPr lang="sk-SK" dirty="0"/>
          </a:p>
        </p:txBody>
      </p:sp>
      <p:sp>
        <p:nvSpPr>
          <p:cNvPr id="8" name="Šípka: doprava 7">
            <a:extLst>
              <a:ext uri="{FF2B5EF4-FFF2-40B4-BE49-F238E27FC236}">
                <a16:creationId xmlns:a16="http://schemas.microsoft.com/office/drawing/2014/main" id="{C294F2F9-5532-B21C-C2FF-5F21CCAFA56A}"/>
              </a:ext>
            </a:extLst>
          </p:cNvPr>
          <p:cNvSpPr/>
          <p:nvPr/>
        </p:nvSpPr>
        <p:spPr>
          <a:xfrm rot="10565394">
            <a:off x="6333096" y="2411096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" name="Šípka: doprava 8">
            <a:extLst>
              <a:ext uri="{FF2B5EF4-FFF2-40B4-BE49-F238E27FC236}">
                <a16:creationId xmlns:a16="http://schemas.microsoft.com/office/drawing/2014/main" id="{E1660972-8B05-ABD7-9EEF-3D7F3B2CE842}"/>
              </a:ext>
            </a:extLst>
          </p:cNvPr>
          <p:cNvSpPr/>
          <p:nvPr/>
        </p:nvSpPr>
        <p:spPr>
          <a:xfrm rot="10565394">
            <a:off x="6379370" y="3304984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Šípka: doprava 9">
            <a:extLst>
              <a:ext uri="{FF2B5EF4-FFF2-40B4-BE49-F238E27FC236}">
                <a16:creationId xmlns:a16="http://schemas.microsoft.com/office/drawing/2014/main" id="{AC2DE242-4D84-C688-203F-E25526F1BC4A}"/>
              </a:ext>
            </a:extLst>
          </p:cNvPr>
          <p:cNvSpPr/>
          <p:nvPr/>
        </p:nvSpPr>
        <p:spPr>
          <a:xfrm rot="10565394">
            <a:off x="6366825" y="4720963"/>
            <a:ext cx="711882" cy="61982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1" name="Šípka: doprava 10">
            <a:extLst>
              <a:ext uri="{FF2B5EF4-FFF2-40B4-BE49-F238E27FC236}">
                <a16:creationId xmlns:a16="http://schemas.microsoft.com/office/drawing/2014/main" id="{5E17B227-8A21-E25F-78E6-5E2449FCA580}"/>
              </a:ext>
            </a:extLst>
          </p:cNvPr>
          <p:cNvSpPr/>
          <p:nvPr/>
        </p:nvSpPr>
        <p:spPr>
          <a:xfrm rot="10565394">
            <a:off x="6393742" y="5544130"/>
            <a:ext cx="711882" cy="61982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C630D904-8E13-F762-F057-5CFE3E7354B0}"/>
              </a:ext>
            </a:extLst>
          </p:cNvPr>
          <p:cNvSpPr txBox="1"/>
          <p:nvPr/>
        </p:nvSpPr>
        <p:spPr>
          <a:xfrm>
            <a:off x="7563253" y="2166695"/>
            <a:ext cx="4373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b="1" dirty="0"/>
              <a:t>hiding variability inside each version of the component</a:t>
            </a:r>
          </a:p>
          <a:p>
            <a:r>
              <a:rPr lang="en-US" b="1" dirty="0"/>
              <a:t>VARIANTS </a:t>
            </a:r>
            <a:r>
              <a:rPr lang="en-US" b="1" dirty="0">
                <a:sym typeface="Wingdings" panose="05000000000000000000" pitchFamily="2" charset="2"/>
              </a:rPr>
              <a:t></a:t>
            </a:r>
            <a:r>
              <a:rPr lang="en-US" b="1" dirty="0"/>
              <a:t> different versions of the same component</a:t>
            </a:r>
            <a:endParaRPr lang="sk-SK" b="1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A4FB3059-0D23-0BF6-F72A-AA5F7E6FF022}"/>
              </a:ext>
            </a:extLst>
          </p:cNvPr>
          <p:cNvSpPr txBox="1"/>
          <p:nvPr/>
        </p:nvSpPr>
        <p:spPr>
          <a:xfrm>
            <a:off x="7847542" y="3373130"/>
            <a:ext cx="4257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-limited to changes inside components,</a:t>
            </a:r>
          </a:p>
          <a:p>
            <a:r>
              <a:rPr lang="en-US" dirty="0"/>
              <a:t> not interfaces</a:t>
            </a:r>
            <a:endParaRPr lang="sk-SK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4D7A606A-C58D-8A73-3E8F-F5FC70BC7640}"/>
              </a:ext>
            </a:extLst>
          </p:cNvPr>
          <p:cNvSpPr txBox="1"/>
          <p:nvPr/>
        </p:nvSpPr>
        <p:spPr>
          <a:xfrm>
            <a:off x="7650138" y="4171875"/>
            <a:ext cx="411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-concerning component version only</a:t>
            </a:r>
            <a:endParaRPr lang="sk-SK" b="1" i="1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9E845ADB-915F-9E70-2963-52C7E9E686A8}"/>
              </a:ext>
            </a:extLst>
          </p:cNvPr>
          <p:cNvSpPr txBox="1"/>
          <p:nvPr/>
        </p:nvSpPr>
        <p:spPr>
          <a:xfrm>
            <a:off x="7650138" y="4971794"/>
            <a:ext cx="380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-no need to develop new variants</a:t>
            </a:r>
            <a:endParaRPr lang="sk-SK" b="1" i="1" dirty="0"/>
          </a:p>
        </p:txBody>
      </p:sp>
      <p:sp>
        <p:nvSpPr>
          <p:cNvPr id="16" name="Šípka: obojsmerná vodorovná 15">
            <a:extLst>
              <a:ext uri="{FF2B5EF4-FFF2-40B4-BE49-F238E27FC236}">
                <a16:creationId xmlns:a16="http://schemas.microsoft.com/office/drawing/2014/main" id="{F0F4E171-1C3C-FCA6-62E3-A856C03C9ADA}"/>
              </a:ext>
            </a:extLst>
          </p:cNvPr>
          <p:cNvSpPr/>
          <p:nvPr/>
        </p:nvSpPr>
        <p:spPr>
          <a:xfrm>
            <a:off x="8514890" y="4541207"/>
            <a:ext cx="1920854" cy="500672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5F8AB45B-FE8A-8D09-9EB4-7E4B67237742}"/>
              </a:ext>
            </a:extLst>
          </p:cNvPr>
          <p:cNvSpPr txBox="1"/>
          <p:nvPr/>
        </p:nvSpPr>
        <p:spPr>
          <a:xfrm>
            <a:off x="7248072" y="5339628"/>
            <a:ext cx="5357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Diana L. Webber, Hassan Gomaa, Modeling variability in software product lines</a:t>
            </a:r>
          </a:p>
          <a:p>
            <a:r>
              <a:rPr lang="en-US" dirty="0"/>
              <a:t>with the variation point model,</a:t>
            </a:r>
          </a:p>
          <a:p>
            <a:r>
              <a:rPr lang="en-US" dirty="0"/>
              <a:t>Science of Computer Programming, Volume 53, Issue 3, 2004, Pages 305-331, ISSN 0167-6423</a:t>
            </a:r>
            <a:endParaRPr lang="sk-SK" dirty="0"/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DC05983E-EA8F-B670-F9F0-BC7A82FBB010}"/>
              </a:ext>
            </a:extLst>
          </p:cNvPr>
          <p:cNvSpPr txBox="1"/>
          <p:nvPr/>
        </p:nvSpPr>
        <p:spPr>
          <a:xfrm>
            <a:off x="9018722" y="1083347"/>
            <a:ext cx="2991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LIMITED TO SELECT FROM </a:t>
            </a:r>
          </a:p>
          <a:p>
            <a:r>
              <a:rPr lang="en-US" b="1" dirty="0">
                <a:solidFill>
                  <a:srgbClr val="FF0000"/>
                </a:solidFill>
              </a:rPr>
              <a:t>THE SET OF CHOICES</a:t>
            </a:r>
            <a:endParaRPr lang="sk-SK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12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65F934-5C5B-7AFE-FC2C-3051591C6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6" y="0"/>
            <a:ext cx="10068400" cy="1320800"/>
          </a:xfrm>
        </p:spPr>
        <p:txBody>
          <a:bodyPr>
            <a:normAutofit fontScale="90000"/>
          </a:bodyPr>
          <a:lstStyle/>
          <a:p>
            <a:r>
              <a:rPr lang="en-US" sz="6700" b="1" dirty="0"/>
              <a:t>Modeling Variability </a:t>
            </a:r>
            <a:br>
              <a:rPr lang="en-US" sz="6700" b="1" dirty="0"/>
            </a:br>
            <a:r>
              <a:rPr lang="en-US" sz="6700" b="1" dirty="0"/>
              <a:t>Using Inheritance</a:t>
            </a:r>
            <a:br>
              <a:rPr lang="en-US" sz="3600" b="1" dirty="0"/>
            </a:br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ED46CC97-2432-4B42-55B6-9FFC8F1D2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5167"/>
            <a:ext cx="8181435" cy="4972833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0F65F4A4-FAE7-4611-B522-F405686E73A3}"/>
              </a:ext>
            </a:extLst>
          </p:cNvPr>
          <p:cNvSpPr txBox="1"/>
          <p:nvPr/>
        </p:nvSpPr>
        <p:spPr>
          <a:xfrm>
            <a:off x="7260598" y="125656"/>
            <a:ext cx="5357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Diana L. Webber, Hassan Gomaa, Modeling variability in software product lines</a:t>
            </a:r>
          </a:p>
          <a:p>
            <a:r>
              <a:rPr lang="en-US" dirty="0"/>
              <a:t>with the variation point model,</a:t>
            </a:r>
          </a:p>
          <a:p>
            <a:r>
              <a:rPr lang="en-US" dirty="0"/>
              <a:t>Science of Computer Programming, Volume 53, Issue 3, 2004, Pages 305-331, ISSN 0167-6423</a:t>
            </a:r>
            <a:endParaRPr lang="sk-SK" dirty="0"/>
          </a:p>
        </p:txBody>
      </p:sp>
      <p:sp>
        <p:nvSpPr>
          <p:cNvPr id="9" name="Šípka: doprava 8">
            <a:extLst>
              <a:ext uri="{FF2B5EF4-FFF2-40B4-BE49-F238E27FC236}">
                <a16:creationId xmlns:a16="http://schemas.microsoft.com/office/drawing/2014/main" id="{919AD9CC-F977-50F4-3507-2F3FDAD210AD}"/>
              </a:ext>
            </a:extLst>
          </p:cNvPr>
          <p:cNvSpPr/>
          <p:nvPr/>
        </p:nvSpPr>
        <p:spPr>
          <a:xfrm rot="10565394">
            <a:off x="1141058" y="4139688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Šípka: doprava 9">
            <a:extLst>
              <a:ext uri="{FF2B5EF4-FFF2-40B4-BE49-F238E27FC236}">
                <a16:creationId xmlns:a16="http://schemas.microsoft.com/office/drawing/2014/main" id="{5C9F8FE4-3FAD-51F7-58F7-C74ABCC4E5A8}"/>
              </a:ext>
            </a:extLst>
          </p:cNvPr>
          <p:cNvSpPr/>
          <p:nvPr/>
        </p:nvSpPr>
        <p:spPr>
          <a:xfrm rot="10565394">
            <a:off x="2940975" y="4139689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1" name="Šípka: doprava 10">
            <a:extLst>
              <a:ext uri="{FF2B5EF4-FFF2-40B4-BE49-F238E27FC236}">
                <a16:creationId xmlns:a16="http://schemas.microsoft.com/office/drawing/2014/main" id="{EA8B6113-D100-E3DE-90E1-EEEC25D4F802}"/>
              </a:ext>
            </a:extLst>
          </p:cNvPr>
          <p:cNvSpPr/>
          <p:nvPr/>
        </p:nvSpPr>
        <p:spPr>
          <a:xfrm rot="10565394">
            <a:off x="5051592" y="3944349"/>
            <a:ext cx="711882" cy="61982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Šípka: doprava 11">
            <a:extLst>
              <a:ext uri="{FF2B5EF4-FFF2-40B4-BE49-F238E27FC236}">
                <a16:creationId xmlns:a16="http://schemas.microsoft.com/office/drawing/2014/main" id="{3D6697E0-1917-CCF4-C602-3B3D53A1402F}"/>
              </a:ext>
            </a:extLst>
          </p:cNvPr>
          <p:cNvSpPr/>
          <p:nvPr/>
        </p:nvSpPr>
        <p:spPr>
          <a:xfrm rot="10565394">
            <a:off x="7135311" y="3944350"/>
            <a:ext cx="711882" cy="61982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B50A56C0-8141-20F6-52ED-9E75C66B905F}"/>
              </a:ext>
            </a:extLst>
          </p:cNvPr>
          <p:cNvSpPr txBox="1"/>
          <p:nvPr/>
        </p:nvSpPr>
        <p:spPr>
          <a:xfrm>
            <a:off x="2062531" y="1885167"/>
            <a:ext cx="586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-variants do not have to adhere to the same interfaces</a:t>
            </a:r>
            <a:endParaRPr lang="sk-SK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E7D6F170-C269-7EFF-3E6E-28C70A47390E}"/>
              </a:ext>
            </a:extLst>
          </p:cNvPr>
          <p:cNvSpPr txBox="1"/>
          <p:nvPr/>
        </p:nvSpPr>
        <p:spPr>
          <a:xfrm>
            <a:off x="7957795" y="2069833"/>
            <a:ext cx="4373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VARIANTS </a:t>
            </a:r>
            <a:r>
              <a:rPr lang="en-US" b="1" dirty="0">
                <a:sym typeface="Wingdings" panose="05000000000000000000" pitchFamily="2" charset="2"/>
              </a:rPr>
              <a:t></a:t>
            </a:r>
            <a:r>
              <a:rPr lang="en-US" b="1" dirty="0"/>
              <a:t> specializations of other		 components</a:t>
            </a:r>
            <a:endParaRPr lang="sk-SK" b="1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836746AF-17F5-1162-E034-17DB553132CE}"/>
              </a:ext>
            </a:extLst>
          </p:cNvPr>
          <p:cNvSpPr txBox="1"/>
          <p:nvPr/>
        </p:nvSpPr>
        <p:spPr>
          <a:xfrm>
            <a:off x="8324879" y="2721348"/>
            <a:ext cx="3862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-subclass extends the interfaces or </a:t>
            </a:r>
          </a:p>
          <a:p>
            <a:r>
              <a:rPr lang="en-US" dirty="0"/>
              <a:t>superclass with provided new methods and attributes </a:t>
            </a:r>
          </a:p>
          <a:p>
            <a:r>
              <a:rPr lang="en-US" dirty="0"/>
              <a:t>	+ overriding methods</a:t>
            </a:r>
            <a:endParaRPr lang="sk-SK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365B0BAE-D8A9-DD15-4493-5EC4769224F9}"/>
              </a:ext>
            </a:extLst>
          </p:cNvPr>
          <p:cNvSpPr txBox="1"/>
          <p:nvPr/>
        </p:nvSpPr>
        <p:spPr>
          <a:xfrm>
            <a:off x="9050037" y="3920798"/>
            <a:ext cx="2991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LIMITED TO SELECT FROM </a:t>
            </a:r>
          </a:p>
          <a:p>
            <a:r>
              <a:rPr lang="en-US" b="1" dirty="0">
                <a:solidFill>
                  <a:srgbClr val="FF0000"/>
                </a:solidFill>
              </a:rPr>
              <a:t>THE SET OF CHOICES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A56DB39E-8EFF-AF15-8A34-2392FE6B4296}"/>
              </a:ext>
            </a:extLst>
          </p:cNvPr>
          <p:cNvSpPr txBox="1"/>
          <p:nvPr/>
        </p:nvSpPr>
        <p:spPr>
          <a:xfrm>
            <a:off x="8319137" y="4887835"/>
            <a:ext cx="3650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-no need to develop new variants</a:t>
            </a:r>
            <a:endParaRPr lang="sk-SK" dirty="0"/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3734012C-0A48-66EA-9475-143D8C07C801}"/>
              </a:ext>
            </a:extLst>
          </p:cNvPr>
          <p:cNvSpPr txBox="1"/>
          <p:nvPr/>
        </p:nvSpPr>
        <p:spPr>
          <a:xfrm>
            <a:off x="8699326" y="5908682"/>
            <a:ext cx="2897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</a:t>
            </a:r>
            <a:r>
              <a:rPr lang="en-US" dirty="0" err="1"/>
              <a:t>KobrA</a:t>
            </a:r>
            <a:r>
              <a:rPr lang="en-US" dirty="0"/>
              <a:t> Approach </a:t>
            </a:r>
          </a:p>
          <a:p>
            <a:r>
              <a:rPr lang="en-US" dirty="0"/>
              <a:t>			from PULSE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34443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A21CA-D712-A163-D26E-AC0C40CFA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60" y="156238"/>
            <a:ext cx="8596668" cy="1320800"/>
          </a:xfrm>
        </p:spPr>
        <p:txBody>
          <a:bodyPr>
            <a:noAutofit/>
          </a:bodyPr>
          <a:lstStyle/>
          <a:p>
            <a:r>
              <a:rPr lang="en-US" sz="6000" b="1" dirty="0"/>
              <a:t>Modeling Variability Using Variation Points</a:t>
            </a:r>
            <a:endParaRPr lang="sk-SK" sz="60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2AFA350-1FCE-6771-818A-8F334CF2E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08" y="5173208"/>
            <a:ext cx="8596668" cy="3880773"/>
          </a:xfrm>
        </p:spPr>
        <p:txBody>
          <a:bodyPr/>
          <a:lstStyle/>
          <a:p>
            <a:r>
              <a:rPr lang="en-US" dirty="0"/>
              <a:t>1) Requirements View</a:t>
            </a:r>
          </a:p>
          <a:p>
            <a:r>
              <a:rPr lang="en-US" dirty="0"/>
              <a:t>2) Component Variation Point View</a:t>
            </a:r>
          </a:p>
          <a:p>
            <a:r>
              <a:rPr lang="en-US" dirty="0"/>
              <a:t>3) Static Variation Point View</a:t>
            </a:r>
          </a:p>
          <a:p>
            <a:r>
              <a:rPr lang="en-US" dirty="0"/>
              <a:t>4) Dynamic Variation Point View</a:t>
            </a:r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D035EB9E-C621-CE76-3C26-5AD9FFAF4251}"/>
              </a:ext>
            </a:extLst>
          </p:cNvPr>
          <p:cNvSpPr txBox="1"/>
          <p:nvPr/>
        </p:nvSpPr>
        <p:spPr>
          <a:xfrm>
            <a:off x="121043" y="4741960"/>
            <a:ext cx="713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Communicating reuse through following views on variation points: </a:t>
            </a:r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591FCCDA-19A4-11FE-04C8-AA14B646C486}"/>
              </a:ext>
            </a:extLst>
          </p:cNvPr>
          <p:cNvSpPr txBox="1"/>
          <p:nvPr/>
        </p:nvSpPr>
        <p:spPr>
          <a:xfrm>
            <a:off x="8173233" y="75555"/>
            <a:ext cx="41377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Diana L. Webber, Hassan Gomaa, Modeling variability in software product lines</a:t>
            </a:r>
          </a:p>
          <a:p>
            <a:r>
              <a:rPr lang="en-US" dirty="0"/>
              <a:t>with the variation point model,</a:t>
            </a:r>
          </a:p>
          <a:p>
            <a:r>
              <a:rPr lang="en-US" dirty="0"/>
              <a:t>Science of Computer Programming, Volume 53, Issue 3, 2004, Pages 305-331, ISSN 0167-6423</a:t>
            </a:r>
            <a:endParaRPr lang="sk-SK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383173F4-73FB-A57B-99B7-32935DB42D6A}"/>
              </a:ext>
            </a:extLst>
          </p:cNvPr>
          <p:cNvSpPr txBox="1"/>
          <p:nvPr/>
        </p:nvSpPr>
        <p:spPr>
          <a:xfrm>
            <a:off x="460130" y="2085726"/>
            <a:ext cx="5371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-core asset component consists of variation points</a:t>
            </a:r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AEE5BA6F-FB7D-2569-DA96-DA463B4D1D19}"/>
              </a:ext>
            </a:extLst>
          </p:cNvPr>
          <p:cNvSpPr txBox="1"/>
          <p:nvPr/>
        </p:nvSpPr>
        <p:spPr>
          <a:xfrm>
            <a:off x="1033527" y="2412004"/>
            <a:ext cx="10652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USED TO BUILD TARGET SYSTEM COMPONENTS FROM VARIANTS MADE OUT OF THESE VARIATION POINTS</a:t>
            </a:r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653175B6-9910-8EE3-B65A-09DD828377CE}"/>
              </a:ext>
            </a:extLst>
          </p:cNvPr>
          <p:cNvSpPr txBox="1"/>
          <p:nvPr/>
        </p:nvSpPr>
        <p:spPr>
          <a:xfrm>
            <a:off x="477297" y="2782082"/>
            <a:ext cx="7503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-the most of flexibility</a:t>
            </a:r>
            <a:r>
              <a:rPr lang="en-US" dirty="0"/>
              <a:t>: </a:t>
            </a:r>
            <a:r>
              <a:rPr lang="en-US" i="1" dirty="0"/>
              <a:t>making unique variants and maintaining them</a:t>
            </a:r>
            <a:endParaRPr lang="sk-SK" i="1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4312ECA5-B050-3F96-97EC-0B64B80168FF}"/>
              </a:ext>
            </a:extLst>
          </p:cNvPr>
          <p:cNvSpPr txBox="1"/>
          <p:nvPr/>
        </p:nvSpPr>
        <p:spPr>
          <a:xfrm>
            <a:off x="7641129" y="3657327"/>
            <a:ext cx="4669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-requires additional resources to </a:t>
            </a:r>
          </a:p>
          <a:p>
            <a:r>
              <a:rPr lang="en-US" dirty="0"/>
              <a:t>develop the variants as part of core assets</a:t>
            </a:r>
            <a:endParaRPr lang="sk-SK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FA77DDB8-5E38-C368-7C7B-F34E7AB99375}"/>
              </a:ext>
            </a:extLst>
          </p:cNvPr>
          <p:cNvSpPr txBox="1"/>
          <p:nvPr/>
        </p:nvSpPr>
        <p:spPr>
          <a:xfrm>
            <a:off x="7641129" y="4332529"/>
            <a:ext cx="4305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-lack of reusability for </a:t>
            </a:r>
            <a:r>
              <a:rPr lang="en-US" dirty="0" err="1"/>
              <a:t>reuser</a:t>
            </a:r>
            <a:r>
              <a:rPr lang="en-US" dirty="0"/>
              <a:t> to create </a:t>
            </a:r>
          </a:p>
          <a:p>
            <a:r>
              <a:rPr lang="en-US" dirty="0"/>
              <a:t>his own variant</a:t>
            </a:r>
            <a:endParaRPr lang="sk-SK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E5EF1C53-22EA-E65F-6196-576E36E92462}"/>
              </a:ext>
            </a:extLst>
          </p:cNvPr>
          <p:cNvSpPr txBox="1"/>
          <p:nvPr/>
        </p:nvSpPr>
        <p:spPr>
          <a:xfrm>
            <a:off x="5529527" y="5420594"/>
            <a:ext cx="158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VARIANT</a:t>
            </a:r>
            <a:endParaRPr lang="sk-SK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51ECCAA5-D9B1-2F80-60AF-F0BD4528ADF4}"/>
              </a:ext>
            </a:extLst>
          </p:cNvPr>
          <p:cNvSpPr txBox="1"/>
          <p:nvPr/>
        </p:nvSpPr>
        <p:spPr>
          <a:xfrm>
            <a:off x="7915483" y="5372467"/>
            <a:ext cx="151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CORE ASSETS</a:t>
            </a:r>
            <a:endParaRPr lang="sk-SK" dirty="0"/>
          </a:p>
        </p:txBody>
      </p:sp>
      <p:sp>
        <p:nvSpPr>
          <p:cNvPr id="13" name="Šípka: doprava 12">
            <a:extLst>
              <a:ext uri="{FF2B5EF4-FFF2-40B4-BE49-F238E27FC236}">
                <a16:creationId xmlns:a16="http://schemas.microsoft.com/office/drawing/2014/main" id="{24B37572-322D-7E5C-64D8-6B245569A88A}"/>
              </a:ext>
            </a:extLst>
          </p:cNvPr>
          <p:cNvSpPr/>
          <p:nvPr/>
        </p:nvSpPr>
        <p:spPr>
          <a:xfrm>
            <a:off x="7160467" y="5254788"/>
            <a:ext cx="711882" cy="619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759E5A41-ACE5-2039-5438-636E9479E1F2}"/>
              </a:ext>
            </a:extLst>
          </p:cNvPr>
          <p:cNvSpPr txBox="1"/>
          <p:nvPr/>
        </p:nvSpPr>
        <p:spPr>
          <a:xfrm>
            <a:off x="7143559" y="6203390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-maintenance and management costs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1557B6BB-36B2-2649-71BD-56F6D4439185}"/>
              </a:ext>
            </a:extLst>
          </p:cNvPr>
          <p:cNvSpPr txBox="1"/>
          <p:nvPr/>
        </p:nvSpPr>
        <p:spPr>
          <a:xfrm>
            <a:off x="6321309" y="5903640"/>
            <a:ext cx="254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HAS TO BE ADDED INTO</a:t>
            </a:r>
            <a:endParaRPr lang="sk-SK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E6B1D226-6FA0-C9D8-5DCE-B40CAB3664CE}"/>
              </a:ext>
            </a:extLst>
          </p:cNvPr>
          <p:cNvSpPr txBox="1"/>
          <p:nvPr/>
        </p:nvSpPr>
        <p:spPr>
          <a:xfrm>
            <a:off x="121043" y="3598509"/>
            <a:ext cx="563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-less resources to develop core assets/common core</a:t>
            </a:r>
            <a:endParaRPr lang="sk-SK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3F7FFD1D-5F96-1225-D916-2213D4C6C5AF}"/>
              </a:ext>
            </a:extLst>
          </p:cNvPr>
          <p:cNvSpPr txBox="1"/>
          <p:nvPr/>
        </p:nvSpPr>
        <p:spPr>
          <a:xfrm>
            <a:off x="121043" y="3980493"/>
            <a:ext cx="6696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dirty="0" err="1"/>
              <a:t>reuser</a:t>
            </a:r>
            <a:r>
              <a:rPr lang="en-US" dirty="0"/>
              <a:t> can create new variant not supplied with common core</a:t>
            </a:r>
            <a:endParaRPr lang="sk-SK" dirty="0"/>
          </a:p>
        </p:txBody>
      </p:sp>
      <p:sp>
        <p:nvSpPr>
          <p:cNvPr id="18" name="Šípka: obojsmerná zvislá 17">
            <a:extLst>
              <a:ext uri="{FF2B5EF4-FFF2-40B4-BE49-F238E27FC236}">
                <a16:creationId xmlns:a16="http://schemas.microsoft.com/office/drawing/2014/main" id="{AC932DA4-26C9-7482-C136-7071DB0AED10}"/>
              </a:ext>
            </a:extLst>
          </p:cNvPr>
          <p:cNvSpPr/>
          <p:nvPr/>
        </p:nvSpPr>
        <p:spPr>
          <a:xfrm>
            <a:off x="6873342" y="3180361"/>
            <a:ext cx="711882" cy="141810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6728EE4D-A9DB-5825-A701-94B050DB53F3}"/>
              </a:ext>
            </a:extLst>
          </p:cNvPr>
          <p:cNvSpPr txBox="1"/>
          <p:nvPr/>
        </p:nvSpPr>
        <p:spPr>
          <a:xfrm>
            <a:off x="7782195" y="3167995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CONST</a:t>
            </a:r>
            <a:endParaRPr lang="sk-SK" sz="3200" b="1" dirty="0">
              <a:solidFill>
                <a:srgbClr val="FF0000"/>
              </a:solidFill>
            </a:endParaRP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D6E9E816-9826-8703-6A43-EAA8E25BD03B}"/>
              </a:ext>
            </a:extLst>
          </p:cNvPr>
          <p:cNvSpPr txBox="1"/>
          <p:nvPr/>
        </p:nvSpPr>
        <p:spPr>
          <a:xfrm>
            <a:off x="5601137" y="3209923"/>
            <a:ext cx="1173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PROS</a:t>
            </a:r>
            <a:endParaRPr lang="sk-SK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283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7CDCD1-8EF4-6AB3-7B2F-6097ED3D0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16" y="251643"/>
            <a:ext cx="10964539" cy="1320800"/>
          </a:xfrm>
        </p:spPr>
        <p:txBody>
          <a:bodyPr>
            <a:noAutofit/>
          </a:bodyPr>
          <a:lstStyle/>
          <a:p>
            <a:r>
              <a:rPr lang="en-US" sz="4800" b="1" dirty="0"/>
              <a:t>Lightweight method for software product line feature management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2A58F93-AB84-658A-ED0E-8032D19C4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583" y="2725584"/>
            <a:ext cx="10221124" cy="388077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Independent of the given programming language</a:t>
            </a:r>
          </a:p>
          <a:p>
            <a:r>
              <a:rPr lang="en-US" dirty="0"/>
              <a:t>No assumption about the development process or management is made</a:t>
            </a:r>
          </a:p>
          <a:p>
            <a:r>
              <a:rPr lang="en-US" dirty="0"/>
              <a:t>No need for specific DSL and other tools or plugins (but lacks traceability)</a:t>
            </a:r>
          </a:p>
          <a:p>
            <a:r>
              <a:rPr lang="en-US" dirty="0"/>
              <a:t>Managed by developers on their own, inside code specifically by annotating variable parts</a:t>
            </a:r>
          </a:p>
          <a:p>
            <a:r>
              <a:rPr lang="en-US" dirty="0"/>
              <a:t>Easy to comprehend and use</a:t>
            </a:r>
          </a:p>
          <a:p>
            <a:r>
              <a:rPr lang="en-US" dirty="0"/>
              <a:t>Only 3 associated actions given directly by annotation type – should be enough (+ another analytic versions and one recursive version can be perceived)</a:t>
            </a:r>
          </a:p>
          <a:p>
            <a:r>
              <a:rPr lang="en-US" dirty="0"/>
              <a:t>Expressions are not only conditional rules but domain knowledge should be inserted</a:t>
            </a:r>
          </a:p>
          <a:p>
            <a:r>
              <a:rPr lang="en-US" dirty="0"/>
              <a:t>Should be used in a native and modular way</a:t>
            </a:r>
          </a:p>
          <a:p>
            <a:r>
              <a:rPr lang="en-US" dirty="0"/>
              <a:t>The semantics of rules and derivation mechanism can be directly modified by developers according to their needs/observations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057A1361-7C0F-6A56-7D5F-CAEDFA1DCBA2}"/>
              </a:ext>
            </a:extLst>
          </p:cNvPr>
          <p:cNvSpPr txBox="1"/>
          <p:nvPr/>
        </p:nvSpPr>
        <p:spPr>
          <a:xfrm>
            <a:off x="280096" y="1869016"/>
            <a:ext cx="52758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>
                <a:solidFill>
                  <a:srgbClr val="00B0F0"/>
                </a:solidFill>
              </a:rPr>
              <a:t>Lightweight nature</a:t>
            </a:r>
          </a:p>
        </p:txBody>
      </p:sp>
    </p:spTree>
    <p:extLst>
      <p:ext uri="{BB962C8B-B14F-4D97-AF65-F5344CB8AC3E}">
        <p14:creationId xmlns:p14="http://schemas.microsoft.com/office/powerpoint/2010/main" val="705526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6E74D9-69A7-0A09-6753-F2EAF9AD9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4" y="235248"/>
            <a:ext cx="8596668" cy="1320800"/>
          </a:xfrm>
        </p:spPr>
        <p:txBody>
          <a:bodyPr>
            <a:normAutofit/>
          </a:bodyPr>
          <a:lstStyle/>
          <a:p>
            <a:r>
              <a:rPr lang="sk-SK" sz="6000" b="1" dirty="0"/>
              <a:t>Design 3D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736A569-3275-733C-1F90-CA9A85110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34005C-CFC5-F85E-FE26-4D044417D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0"/>
            <a:ext cx="12192000" cy="54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5465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36769E-CC46-4EBC-5DC6-25CF0864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427" y="390602"/>
            <a:ext cx="8596668" cy="902939"/>
          </a:xfrm>
        </p:spPr>
        <p:txBody>
          <a:bodyPr>
            <a:normAutofit/>
          </a:bodyPr>
          <a:lstStyle/>
          <a:p>
            <a:r>
              <a:rPr lang="en-US" sz="4400" b="1" dirty="0"/>
              <a:t>Configuration expressions</a:t>
            </a:r>
            <a:endParaRPr lang="sk-SK" sz="4400" b="1" dirty="0"/>
          </a:p>
        </p:txBody>
      </p:sp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CBC142A2-3018-3D67-8BF1-BD34C08E0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00" y="1822914"/>
            <a:ext cx="5493007" cy="4325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Express hierarchy information</a:t>
            </a:r>
          </a:p>
          <a:p>
            <a:r>
              <a:rPr lang="en-US" dirty="0"/>
              <a:t>Easy to process by other systems</a:t>
            </a:r>
          </a:p>
          <a:p>
            <a:r>
              <a:rPr lang="en-US" dirty="0"/>
              <a:t>Known format</a:t>
            </a:r>
          </a:p>
          <a:p>
            <a:r>
              <a:rPr lang="en-US" dirty="0"/>
              <a:t>Not restricted to given parser/given annotation</a:t>
            </a:r>
          </a:p>
          <a:p>
            <a:r>
              <a:rPr lang="en-US" dirty="0"/>
              <a:t>Addition information (non-configurational) can be included</a:t>
            </a:r>
          </a:p>
          <a:p>
            <a:r>
              <a:rPr lang="en-US" dirty="0"/>
              <a:t>Possibilities of IDE formatting:</a:t>
            </a:r>
          </a:p>
          <a:p>
            <a:pPr lvl="1"/>
            <a:r>
              <a:rPr lang="en-US" dirty="0"/>
              <a:t>Hide certain hierarchy levels</a:t>
            </a:r>
          </a:p>
          <a:p>
            <a:pPr lvl="1"/>
            <a:r>
              <a:rPr lang="en-US" dirty="0"/>
              <a:t>Hide whole variability information</a:t>
            </a:r>
          </a:p>
          <a:p>
            <a:pPr lvl="1"/>
            <a:r>
              <a:rPr lang="en-US" dirty="0"/>
              <a:t>Emphasize on certain:</a:t>
            </a:r>
          </a:p>
          <a:p>
            <a:pPr lvl="2"/>
            <a:r>
              <a:rPr lang="en-US" dirty="0"/>
              <a:t>Information</a:t>
            </a:r>
          </a:p>
          <a:p>
            <a:pPr lvl="2"/>
            <a:r>
              <a:rPr lang="en-US" dirty="0"/>
              <a:t>Variability relation</a:t>
            </a:r>
          </a:p>
          <a:p>
            <a:pPr lvl="1"/>
            <a:endParaRPr lang="en-US" dirty="0"/>
          </a:p>
          <a:p>
            <a:pPr lvl="1"/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7FC424F9-F20E-D877-8C4A-AD91DA214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870" y="1465229"/>
            <a:ext cx="5062230" cy="477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814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52F12E-19B8-41B4-93A3-DFE11726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02" y="408432"/>
            <a:ext cx="8596668" cy="1320800"/>
          </a:xfrm>
        </p:spPr>
        <p:txBody>
          <a:bodyPr>
            <a:normAutofit/>
          </a:bodyPr>
          <a:lstStyle/>
          <a:p>
            <a:r>
              <a:rPr lang="en-US" sz="4400" b="1" dirty="0"/>
              <a:t>AND or </a:t>
            </a:r>
            <a:r>
              <a:rPr lang="en-US" sz="4400" b="1" dirty="0" err="1"/>
              <a:t>OR</a:t>
            </a:r>
            <a:r>
              <a:rPr lang="en-US" sz="4400" b="1" dirty="0"/>
              <a:t> JSON TREE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C39E092-36B8-4014-9314-1556732E0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630" y="1488613"/>
            <a:ext cx="8596668" cy="3880773"/>
          </a:xfrm>
        </p:spPr>
        <p:txBody>
          <a:bodyPr/>
          <a:lstStyle/>
          <a:p>
            <a:r>
              <a:rPr lang="en-US" dirty="0"/>
              <a:t>(variable1 OR (Variable2 AND variable3)) AND variable4</a:t>
            </a:r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514C5649-04FC-491E-A22B-5723909B3E91}"/>
              </a:ext>
            </a:extLst>
          </p:cNvPr>
          <p:cNvSpPr txBox="1"/>
          <p:nvPr/>
        </p:nvSpPr>
        <p:spPr>
          <a:xfrm>
            <a:off x="6419088" y="3922776"/>
            <a:ext cx="5258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If given variables in config are both true, then</a:t>
            </a:r>
          </a:p>
          <a:p>
            <a:r>
              <a:rPr lang="en-US" dirty="0"/>
              <a:t>AND above is true</a:t>
            </a:r>
            <a:endParaRPr lang="sk-SK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38B51DE4-9A15-4506-B6F8-1D971540CF00}"/>
              </a:ext>
            </a:extLst>
          </p:cNvPr>
          <p:cNvSpPr txBox="1"/>
          <p:nvPr/>
        </p:nvSpPr>
        <p:spPr>
          <a:xfrm>
            <a:off x="5966719" y="2890433"/>
            <a:ext cx="6030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If given variable variable1 is false in config then </a:t>
            </a:r>
          </a:p>
          <a:p>
            <a:r>
              <a:rPr lang="en-US" dirty="0"/>
              <a:t>OR is true, otherwise remaining branches should be true</a:t>
            </a:r>
            <a:endParaRPr lang="sk-SK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203AE1EE-D400-45D1-894E-19D24C5F905B}"/>
              </a:ext>
            </a:extLst>
          </p:cNvPr>
          <p:cNvSpPr txBox="1"/>
          <p:nvPr/>
        </p:nvSpPr>
        <p:spPr>
          <a:xfrm>
            <a:off x="5817367" y="5060626"/>
            <a:ext cx="5362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If given variable variable4 is true in config and </a:t>
            </a:r>
          </a:p>
          <a:p>
            <a:r>
              <a:rPr lang="en-US" dirty="0"/>
              <a:t>whole OR is true, then parent AND is true</a:t>
            </a:r>
            <a:endParaRPr lang="sk-SK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1A75FDA6-9783-446D-90EC-A6DD79F2C9EE}"/>
              </a:ext>
            </a:extLst>
          </p:cNvPr>
          <p:cNvSpPr txBox="1"/>
          <p:nvPr/>
        </p:nvSpPr>
        <p:spPr>
          <a:xfrm>
            <a:off x="3239133" y="6161255"/>
            <a:ext cx="598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If whole is true, then we can copy annotated method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621558C-7890-4474-B7D9-A45CABD32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6" y="1872732"/>
            <a:ext cx="4542547" cy="428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19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4">
            <a:extLst>
              <a:ext uri="{FF2B5EF4-FFF2-40B4-BE49-F238E27FC236}">
                <a16:creationId xmlns:a16="http://schemas.microsoft.com/office/drawing/2014/main" id="{60490341-49AD-C03A-F0EF-F5E19D27F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7"/>
          <a:stretch/>
        </p:blipFill>
        <p:spPr>
          <a:xfrm>
            <a:off x="7353733" y="1457092"/>
            <a:ext cx="4263690" cy="187496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036769E-CC46-4EBC-5DC6-25CF0864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5" y="86993"/>
            <a:ext cx="8596668" cy="902939"/>
          </a:xfrm>
        </p:spPr>
        <p:txBody>
          <a:bodyPr>
            <a:noAutofit/>
          </a:bodyPr>
          <a:lstStyle/>
          <a:p>
            <a:r>
              <a:rPr lang="en-US" sz="4800" b="1" dirty="0"/>
              <a:t>Hierarchic nature of configuration expressions</a:t>
            </a:r>
            <a:endParaRPr lang="sk-SK" sz="4800" b="1" dirty="0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8F17A301-D646-DA79-D5CB-E1976B8A6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910" y="1796316"/>
            <a:ext cx="8596668" cy="4827509"/>
          </a:xfrm>
        </p:spPr>
        <p:txBody>
          <a:bodyPr>
            <a:normAutofit/>
          </a:bodyPr>
          <a:lstStyle/>
          <a:p>
            <a:r>
              <a:rPr lang="en-US" sz="2000" dirty="0"/>
              <a:t>{</a:t>
            </a:r>
          </a:p>
          <a:p>
            <a:pPr lvl="1"/>
            <a:r>
              <a:rPr lang="en-US" sz="2000" dirty="0">
                <a:highlight>
                  <a:srgbClr val="008000"/>
                </a:highlight>
              </a:rPr>
              <a:t>“AND“: {</a:t>
            </a:r>
          </a:p>
          <a:p>
            <a:pPr lvl="2"/>
            <a:r>
              <a:rPr lang="en-US" sz="2000" dirty="0"/>
              <a:t>“Statistics”: true,</a:t>
            </a:r>
          </a:p>
          <a:p>
            <a:pPr lvl="2"/>
            <a:r>
              <a:rPr lang="en-US" sz="2000" dirty="0"/>
              <a:t>“Challenge”: false,</a:t>
            </a:r>
          </a:p>
          <a:p>
            <a:pPr lvl="2"/>
            <a:r>
              <a:rPr lang="en-US" sz="2000" dirty="0">
                <a:highlight>
                  <a:srgbClr val="FF0000"/>
                </a:highlight>
              </a:rPr>
              <a:t>“AND”: {</a:t>
            </a:r>
          </a:p>
          <a:p>
            <a:pPr lvl="3"/>
            <a:r>
              <a:rPr lang="en-US" sz="2000" dirty="0"/>
              <a:t>“Computer”: true,</a:t>
            </a:r>
          </a:p>
          <a:p>
            <a:pPr lvl="3"/>
            <a:r>
              <a:rPr lang="en-US" sz="2000" dirty="0"/>
              <a:t>“Row”: “</a:t>
            </a:r>
            <a:r>
              <a:rPr lang="en-US" sz="2000" dirty="0" err="1"/>
              <a:t>RandomRow</a:t>
            </a:r>
            <a:r>
              <a:rPr lang="en-US" sz="2000" dirty="0"/>
              <a:t>”,</a:t>
            </a:r>
          </a:p>
          <a:p>
            <a:pPr lvl="3"/>
            <a:r>
              <a:rPr lang="en-US" sz="2000" dirty="0"/>
              <a:t>“Column”: “</a:t>
            </a:r>
            <a:r>
              <a:rPr lang="en-US" sz="2000" dirty="0" err="1"/>
              <a:t>RandomColumn</a:t>
            </a:r>
            <a:r>
              <a:rPr lang="en-US" sz="2000" dirty="0"/>
              <a:t>”</a:t>
            </a:r>
          </a:p>
          <a:p>
            <a:pPr lvl="2"/>
            <a:r>
              <a:rPr lang="en-US" sz="2000" dirty="0">
                <a:highlight>
                  <a:srgbClr val="FF0000"/>
                </a:highlight>
              </a:rPr>
              <a:t>}</a:t>
            </a:r>
          </a:p>
          <a:p>
            <a:pPr lvl="1"/>
            <a:r>
              <a:rPr lang="en-US" sz="2000" dirty="0">
                <a:highlight>
                  <a:srgbClr val="008000"/>
                </a:highlight>
              </a:rPr>
              <a:t>}</a:t>
            </a:r>
          </a:p>
          <a:p>
            <a:r>
              <a:rPr lang="en-US" sz="2000" dirty="0"/>
              <a:t>}</a:t>
            </a:r>
            <a:endParaRPr lang="sk-SK" sz="2000" dirty="0"/>
          </a:p>
        </p:txBody>
      </p:sp>
      <p:sp>
        <p:nvSpPr>
          <p:cNvPr id="5" name="Šípka: doprava 4">
            <a:extLst>
              <a:ext uri="{FF2B5EF4-FFF2-40B4-BE49-F238E27FC236}">
                <a16:creationId xmlns:a16="http://schemas.microsoft.com/office/drawing/2014/main" id="{E7F81B33-3881-A11C-D74A-9CB317F0A8E6}"/>
              </a:ext>
            </a:extLst>
          </p:cNvPr>
          <p:cNvSpPr/>
          <p:nvPr/>
        </p:nvSpPr>
        <p:spPr>
          <a:xfrm rot="21226989">
            <a:off x="2995051" y="2010216"/>
            <a:ext cx="4485735" cy="349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: doprava 6">
            <a:extLst>
              <a:ext uri="{FF2B5EF4-FFF2-40B4-BE49-F238E27FC236}">
                <a16:creationId xmlns:a16="http://schemas.microsoft.com/office/drawing/2014/main" id="{A4A74294-715B-3C03-912F-C9D8E7B3A4E4}"/>
              </a:ext>
            </a:extLst>
          </p:cNvPr>
          <p:cNvSpPr/>
          <p:nvPr/>
        </p:nvSpPr>
        <p:spPr>
          <a:xfrm rot="20734503">
            <a:off x="3474022" y="2770393"/>
            <a:ext cx="6131015" cy="349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851A4AD9-F111-8F65-DBA5-E93C6F5BAE5C}"/>
              </a:ext>
            </a:extLst>
          </p:cNvPr>
          <p:cNvSpPr txBox="1"/>
          <p:nvPr/>
        </p:nvSpPr>
        <p:spPr>
          <a:xfrm>
            <a:off x="4690188" y="3056658"/>
            <a:ext cx="2473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Configuration related </a:t>
            </a:r>
          </a:p>
          <a:p>
            <a:r>
              <a:rPr lang="en-US" dirty="0">
                <a:highlight>
                  <a:srgbClr val="FF0000"/>
                </a:highlight>
              </a:rPr>
              <a:t>to computer as player</a:t>
            </a:r>
            <a:endParaRPr lang="sk-SK" dirty="0">
              <a:highlight>
                <a:srgbClr val="FF0000"/>
              </a:highlight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106630A-9F42-C7E4-DD62-2D9CBAF01C92}"/>
              </a:ext>
            </a:extLst>
          </p:cNvPr>
          <p:cNvSpPr txBox="1"/>
          <p:nvPr/>
        </p:nvSpPr>
        <p:spPr>
          <a:xfrm>
            <a:off x="4060848" y="1872248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8000"/>
                </a:highlight>
              </a:rPr>
              <a:t>Configuration </a:t>
            </a:r>
          </a:p>
          <a:p>
            <a:r>
              <a:rPr lang="en-US" dirty="0">
                <a:highlight>
                  <a:srgbClr val="008000"/>
                </a:highlight>
              </a:rPr>
              <a:t>of the first later</a:t>
            </a:r>
            <a:endParaRPr lang="sk-SK" dirty="0">
              <a:highlight>
                <a:srgbClr val="008000"/>
              </a:highlight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642E00F7-ED03-4749-6776-85BA6E40A4A1}"/>
              </a:ext>
            </a:extLst>
          </p:cNvPr>
          <p:cNvSpPr txBox="1"/>
          <p:nvPr/>
        </p:nvSpPr>
        <p:spPr>
          <a:xfrm>
            <a:off x="6289287" y="4684248"/>
            <a:ext cx="56989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Focus during their creation can be on:</a:t>
            </a:r>
          </a:p>
          <a:p>
            <a:r>
              <a:rPr lang="en-US" sz="2400" dirty="0"/>
              <a:t>	- hierarchy levels</a:t>
            </a:r>
          </a:p>
          <a:p>
            <a:r>
              <a:rPr lang="en-US" sz="2400" dirty="0"/>
              <a:t>	- feature groups</a:t>
            </a:r>
          </a:p>
          <a:p>
            <a:r>
              <a:rPr lang="en-US" sz="2400" dirty="0"/>
              <a:t>	- certain hierarchies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9147543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88FEDF-F999-4AA2-9C59-723ACD79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79" y="241154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b="1" dirty="0"/>
              <a:t>Applied annotations types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51AACF4A-0F8D-4C69-B318-EF1144054913}"/>
              </a:ext>
            </a:extLst>
          </p:cNvPr>
          <p:cNvSpPr txBox="1"/>
          <p:nvPr/>
        </p:nvSpPr>
        <p:spPr>
          <a:xfrm>
            <a:off x="284567" y="1651076"/>
            <a:ext cx="22317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//@{}</a:t>
            </a:r>
            <a:endParaRPr lang="sk-SK" sz="66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AF3927C8-FBB4-4916-B3B3-E4E57C03DFB1}"/>
              </a:ext>
            </a:extLst>
          </p:cNvPr>
          <p:cNvSpPr txBox="1"/>
          <p:nvPr/>
        </p:nvSpPr>
        <p:spPr>
          <a:xfrm>
            <a:off x="3210265" y="1690702"/>
            <a:ext cx="20746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//#{}</a:t>
            </a:r>
            <a:endParaRPr lang="sk-SK" sz="66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A626E6EB-89FF-435A-9A11-78A374A33250}"/>
              </a:ext>
            </a:extLst>
          </p:cNvPr>
          <p:cNvSpPr txBox="1"/>
          <p:nvPr/>
        </p:nvSpPr>
        <p:spPr>
          <a:xfrm>
            <a:off x="5802920" y="1684439"/>
            <a:ext cx="21579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//%{}</a:t>
            </a:r>
            <a:endParaRPr lang="sk-SK" sz="66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F9CC0A1-15E8-4F4F-870B-CC7BFFACF065}"/>
              </a:ext>
            </a:extLst>
          </p:cNvPr>
          <p:cNvSpPr txBox="1"/>
          <p:nvPr/>
        </p:nvSpPr>
        <p:spPr>
          <a:xfrm>
            <a:off x="65852" y="2721114"/>
            <a:ext cx="2908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B0F0"/>
                </a:solidFill>
              </a:rPr>
              <a:t>For whole </a:t>
            </a:r>
          </a:p>
          <a:p>
            <a:r>
              <a:rPr lang="en-US" sz="2000" b="1" i="1" dirty="0">
                <a:solidFill>
                  <a:srgbClr val="00B0F0"/>
                </a:solidFill>
              </a:rPr>
              <a:t>class/aspect/interface</a:t>
            </a:r>
            <a:endParaRPr lang="sk-SK" sz="2000" b="1" i="1" dirty="0">
              <a:solidFill>
                <a:srgbClr val="00B0F0"/>
              </a:solidFill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1994DF5C-3172-4D44-937D-C0FCFC50EE79}"/>
              </a:ext>
            </a:extLst>
          </p:cNvPr>
          <p:cNvSpPr txBox="1"/>
          <p:nvPr/>
        </p:nvSpPr>
        <p:spPr>
          <a:xfrm>
            <a:off x="3258464" y="2721114"/>
            <a:ext cx="2172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B0F0"/>
                </a:solidFill>
              </a:rPr>
              <a:t>For class/aspect</a:t>
            </a:r>
            <a:endParaRPr lang="sk-SK" sz="2000" b="1" i="1" dirty="0">
              <a:solidFill>
                <a:srgbClr val="00B0F0"/>
              </a:solidFill>
            </a:endParaRPr>
          </a:p>
          <a:p>
            <a:r>
              <a:rPr lang="en-US" sz="2000" b="1" i="1" dirty="0">
                <a:solidFill>
                  <a:srgbClr val="00B0F0"/>
                </a:solidFill>
              </a:rPr>
              <a:t>method only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C1889A2-18E4-439E-9454-CB2CEFE88589}"/>
              </a:ext>
            </a:extLst>
          </p:cNvPr>
          <p:cNvSpPr txBox="1"/>
          <p:nvPr/>
        </p:nvSpPr>
        <p:spPr>
          <a:xfrm>
            <a:off x="5953232" y="2758692"/>
            <a:ext cx="2023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B0F0"/>
                </a:solidFill>
              </a:rPr>
              <a:t>For import </a:t>
            </a:r>
          </a:p>
          <a:p>
            <a:r>
              <a:rPr lang="en-US" sz="2000" b="1" i="1" dirty="0">
                <a:solidFill>
                  <a:srgbClr val="00B0F0"/>
                </a:solidFill>
              </a:rPr>
              <a:t>statement only</a:t>
            </a:r>
          </a:p>
        </p:txBody>
      </p: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56468268-E21F-4BB1-B81B-114774222AFE}"/>
              </a:ext>
            </a:extLst>
          </p:cNvPr>
          <p:cNvCxnSpPr>
            <a:cxnSpLocks/>
          </p:cNvCxnSpPr>
          <p:nvPr/>
        </p:nvCxnSpPr>
        <p:spPr>
          <a:xfrm flipH="1">
            <a:off x="1519754" y="1105863"/>
            <a:ext cx="1414972" cy="6214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4">
            <a:extLst>
              <a:ext uri="{FF2B5EF4-FFF2-40B4-BE49-F238E27FC236}">
                <a16:creationId xmlns:a16="http://schemas.microsoft.com/office/drawing/2014/main" id="{D36C8642-1BDC-4848-8993-ED9886CB8B1A}"/>
              </a:ext>
            </a:extLst>
          </p:cNvPr>
          <p:cNvCxnSpPr>
            <a:cxnSpLocks/>
          </p:cNvCxnSpPr>
          <p:nvPr/>
        </p:nvCxnSpPr>
        <p:spPr>
          <a:xfrm>
            <a:off x="2918349" y="1096927"/>
            <a:ext cx="3601448" cy="6538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ovacia šípka 17">
            <a:extLst>
              <a:ext uri="{FF2B5EF4-FFF2-40B4-BE49-F238E27FC236}">
                <a16:creationId xmlns:a16="http://schemas.microsoft.com/office/drawing/2014/main" id="{C3F1056E-BE3D-44F5-AAEA-05C93FD22B00}"/>
              </a:ext>
            </a:extLst>
          </p:cNvPr>
          <p:cNvCxnSpPr>
            <a:cxnSpLocks/>
          </p:cNvCxnSpPr>
          <p:nvPr/>
        </p:nvCxnSpPr>
        <p:spPr>
          <a:xfrm>
            <a:off x="2949090" y="1095328"/>
            <a:ext cx="1116747" cy="7177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BlokTextu 26">
            <a:extLst>
              <a:ext uri="{FF2B5EF4-FFF2-40B4-BE49-F238E27FC236}">
                <a16:creationId xmlns:a16="http://schemas.microsoft.com/office/drawing/2014/main" id="{10F9FBDA-204B-42A2-A448-3BDBBF612D82}"/>
              </a:ext>
            </a:extLst>
          </p:cNvPr>
          <p:cNvSpPr txBox="1"/>
          <p:nvPr/>
        </p:nvSpPr>
        <p:spPr>
          <a:xfrm>
            <a:off x="461116" y="6074457"/>
            <a:ext cx="2512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//%{}</a:t>
            </a:r>
            <a:endParaRPr lang="sk-SK" sz="36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DF7DD831-D3FD-47D2-8347-F706427F6721}"/>
              </a:ext>
            </a:extLst>
          </p:cNvPr>
          <p:cNvSpPr txBox="1"/>
          <p:nvPr/>
        </p:nvSpPr>
        <p:spPr>
          <a:xfrm>
            <a:off x="502171" y="5097698"/>
            <a:ext cx="121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//#{}</a:t>
            </a:r>
            <a:endParaRPr lang="sk-SK" sz="36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BF579788-A12A-4DA2-AF1D-DD11DB3AFF2E}"/>
              </a:ext>
            </a:extLst>
          </p:cNvPr>
          <p:cNvSpPr txBox="1"/>
          <p:nvPr/>
        </p:nvSpPr>
        <p:spPr>
          <a:xfrm>
            <a:off x="459691" y="4276516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//@{}</a:t>
            </a:r>
            <a:endParaRPr lang="sk-SK" sz="36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BlokTextu 29">
            <a:extLst>
              <a:ext uri="{FF2B5EF4-FFF2-40B4-BE49-F238E27FC236}">
                <a16:creationId xmlns:a16="http://schemas.microsoft.com/office/drawing/2014/main" id="{A56D0D94-E6D2-4269-9A82-3DA615585008}"/>
              </a:ext>
            </a:extLst>
          </p:cNvPr>
          <p:cNvSpPr txBox="1"/>
          <p:nvPr/>
        </p:nvSpPr>
        <p:spPr>
          <a:xfrm>
            <a:off x="50409" y="3378470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Copying of whole </a:t>
            </a:r>
          </a:p>
          <a:p>
            <a:r>
              <a:rPr lang="en-US" i="1" dirty="0"/>
              <a:t>file with class</a:t>
            </a:r>
            <a:endParaRPr lang="sk-SK" i="1" dirty="0"/>
          </a:p>
        </p:txBody>
      </p:sp>
      <p:sp>
        <p:nvSpPr>
          <p:cNvPr id="31" name="BlokTextu 30">
            <a:extLst>
              <a:ext uri="{FF2B5EF4-FFF2-40B4-BE49-F238E27FC236}">
                <a16:creationId xmlns:a16="http://schemas.microsoft.com/office/drawing/2014/main" id="{97453E79-65EC-472E-92CA-51490CBC5B78}"/>
              </a:ext>
            </a:extLst>
          </p:cNvPr>
          <p:cNvSpPr txBox="1"/>
          <p:nvPr/>
        </p:nvSpPr>
        <p:spPr>
          <a:xfrm>
            <a:off x="3163281" y="3390408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Copying of </a:t>
            </a:r>
          </a:p>
          <a:p>
            <a:r>
              <a:rPr lang="en-US" i="1" dirty="0"/>
              <a:t>given method</a:t>
            </a:r>
            <a:endParaRPr lang="sk-SK" i="1" dirty="0"/>
          </a:p>
        </p:txBody>
      </p:sp>
      <p:sp>
        <p:nvSpPr>
          <p:cNvPr id="32" name="BlokTextu 31">
            <a:extLst>
              <a:ext uri="{FF2B5EF4-FFF2-40B4-BE49-F238E27FC236}">
                <a16:creationId xmlns:a16="http://schemas.microsoft.com/office/drawing/2014/main" id="{1F727064-EBD3-4683-951A-33E7361549CE}"/>
              </a:ext>
            </a:extLst>
          </p:cNvPr>
          <p:cNvSpPr txBox="1"/>
          <p:nvPr/>
        </p:nvSpPr>
        <p:spPr>
          <a:xfrm>
            <a:off x="5810472" y="3383807"/>
            <a:ext cx="1510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Copying of </a:t>
            </a:r>
          </a:p>
          <a:p>
            <a:r>
              <a:rPr lang="en-US" i="1" dirty="0"/>
              <a:t>given import</a:t>
            </a:r>
            <a:endParaRPr lang="sk-SK" i="1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BAE7BF81-DBF4-228C-4592-36B35A9EE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058" y="6074457"/>
            <a:ext cx="7951561" cy="650582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094AC1D2-CCD4-B646-BB71-D553F23F4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370" y="5073435"/>
            <a:ext cx="8120511" cy="835127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7AA1D92F-ED49-7B09-966B-528B6FFBBF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7685" r="16054" b="27685"/>
          <a:stretch/>
        </p:blipFill>
        <p:spPr>
          <a:xfrm>
            <a:off x="1861058" y="4014064"/>
            <a:ext cx="6600274" cy="880709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52425DDE-75E3-4920-F172-7F7BD140A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3643" y="415089"/>
            <a:ext cx="3904832" cy="368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919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812C83-D321-43E5-9059-0319E88C5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61" y="321789"/>
            <a:ext cx="11860379" cy="1320800"/>
          </a:xfrm>
        </p:spPr>
        <p:txBody>
          <a:bodyPr>
            <a:noAutofit/>
          </a:bodyPr>
          <a:lstStyle/>
          <a:p>
            <a:r>
              <a:rPr lang="en-US" sz="6000" b="1" dirty="0"/>
              <a:t>Variables features can interfere</a:t>
            </a:r>
            <a:endParaRPr lang="sk-SK" sz="6000" b="1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07B5F9AC-3010-4D47-BDE0-8FA53438847B}"/>
              </a:ext>
            </a:extLst>
          </p:cNvPr>
          <p:cNvSpPr txBox="1"/>
          <p:nvPr/>
        </p:nvSpPr>
        <p:spPr>
          <a:xfrm>
            <a:off x="2192784" y="1214510"/>
            <a:ext cx="8791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Setting names for players needs update when computer player is added</a:t>
            </a:r>
            <a:endParaRPr lang="sk-SK" sz="2000" b="1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24E0CA92-5C7D-45F9-A878-5DA143726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1" y="1793111"/>
            <a:ext cx="6372225" cy="269557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BD404769-23B7-45F3-BAC7-1C411AA70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862" y="4226942"/>
            <a:ext cx="7839075" cy="2609850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FCBA3721-F710-4B0C-A9D9-8D30BEBEB837}"/>
              </a:ext>
            </a:extLst>
          </p:cNvPr>
          <p:cNvSpPr txBox="1"/>
          <p:nvPr/>
        </p:nvSpPr>
        <p:spPr>
          <a:xfrm rot="21430850">
            <a:off x="6609703" y="1787556"/>
            <a:ext cx="35349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Variable feature for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setting player names</a:t>
            </a:r>
            <a:endParaRPr lang="sk-SK" sz="2800" dirty="0">
              <a:solidFill>
                <a:srgbClr val="FF0000"/>
              </a:solidFill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B13FF7A-2638-479A-87AE-56F4B810CC5C}"/>
              </a:ext>
            </a:extLst>
          </p:cNvPr>
          <p:cNvSpPr txBox="1"/>
          <p:nvPr/>
        </p:nvSpPr>
        <p:spPr>
          <a:xfrm rot="21093532">
            <a:off x="584439" y="4645722"/>
            <a:ext cx="33409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Additional variable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feature for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managing also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computer name</a:t>
            </a:r>
            <a:endParaRPr lang="sk-SK" sz="2800" dirty="0">
              <a:solidFill>
                <a:srgbClr val="FF0000"/>
              </a:solidFill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6598B945-FC2C-4244-B683-56659AB02904}"/>
              </a:ext>
            </a:extLst>
          </p:cNvPr>
          <p:cNvSpPr txBox="1"/>
          <p:nvPr/>
        </p:nvSpPr>
        <p:spPr>
          <a:xfrm>
            <a:off x="6233955" y="2812866"/>
            <a:ext cx="475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can’t use //@ annotation, </a:t>
            </a:r>
          </a:p>
          <a:p>
            <a:r>
              <a:rPr lang="en-US" dirty="0"/>
              <a:t>because of many different variable features</a:t>
            </a:r>
            <a:endParaRPr lang="sk-SK" dirty="0"/>
          </a:p>
        </p:txBody>
      </p:sp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8882EC86-B862-415C-A069-C641A4129978}"/>
              </a:ext>
            </a:extLst>
          </p:cNvPr>
          <p:cNvCxnSpPr>
            <a:cxnSpLocks/>
          </p:cNvCxnSpPr>
          <p:nvPr/>
        </p:nvCxnSpPr>
        <p:spPr>
          <a:xfrm>
            <a:off x="7235301" y="4154750"/>
            <a:ext cx="577049" cy="976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lokTextu 15">
            <a:extLst>
              <a:ext uri="{FF2B5EF4-FFF2-40B4-BE49-F238E27FC236}">
                <a16:creationId xmlns:a16="http://schemas.microsoft.com/office/drawing/2014/main" id="{DA46072C-5448-4A35-A222-D2FB34C62BA7}"/>
              </a:ext>
            </a:extLst>
          </p:cNvPr>
          <p:cNvSpPr txBox="1"/>
          <p:nvPr/>
        </p:nvSpPr>
        <p:spPr>
          <a:xfrm rot="21428041">
            <a:off x="2645406" y="3794390"/>
            <a:ext cx="7954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Method will be included only if all conditions are met (for specific feature)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821359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362CA1B-1335-A12E-EBA8-A0A06E5AD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3257052"/>
            <a:ext cx="7060069" cy="34156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CF7C213-D4FD-4A7C-BECD-06DB7850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721" y="185312"/>
            <a:ext cx="9927251" cy="1320800"/>
          </a:xfrm>
        </p:spPr>
        <p:txBody>
          <a:bodyPr>
            <a:noAutofit/>
          </a:bodyPr>
          <a:lstStyle/>
          <a:p>
            <a:r>
              <a:rPr lang="en-US" sz="6000" b="1" dirty="0"/>
              <a:t>Object oriented redesign of Battleship game</a:t>
            </a:r>
            <a:endParaRPr lang="sk-SK" sz="6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9B7C578-C6BC-4FD6-BE21-8DF3EA0C0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229" y="2038685"/>
            <a:ext cx="8596668" cy="3880773"/>
          </a:xfrm>
        </p:spPr>
        <p:txBody>
          <a:bodyPr/>
          <a:lstStyle/>
          <a:p>
            <a:r>
              <a:rPr lang="sk-SK" b="1" i="1" dirty="0" err="1"/>
              <a:t>Hardcoded</a:t>
            </a:r>
            <a:r>
              <a:rPr lang="sk-SK" b="1" i="1" dirty="0"/>
              <a:t> </a:t>
            </a:r>
            <a:r>
              <a:rPr lang="sk-SK" b="1" i="1" dirty="0" err="1"/>
              <a:t>parts</a:t>
            </a:r>
            <a:r>
              <a:rPr lang="sk-SK" b="1" i="1" dirty="0"/>
              <a:t> </a:t>
            </a:r>
            <a:r>
              <a:rPr lang="sk-SK" b="1" i="1" dirty="0" err="1"/>
              <a:t>should</a:t>
            </a:r>
            <a:r>
              <a:rPr lang="sk-SK" b="1" i="1" dirty="0"/>
              <a:t> </a:t>
            </a:r>
            <a:r>
              <a:rPr lang="sk-SK" b="1" i="1" dirty="0" err="1"/>
              <a:t>be</a:t>
            </a:r>
            <a:r>
              <a:rPr lang="sk-SK" b="1" i="1" dirty="0"/>
              <a:t> </a:t>
            </a:r>
            <a:r>
              <a:rPr lang="sk-SK" b="1" i="1" dirty="0" err="1"/>
              <a:t>changed</a:t>
            </a:r>
            <a:r>
              <a:rPr lang="sk-SK" b="1" i="1" dirty="0"/>
              <a:t> to </a:t>
            </a:r>
            <a:r>
              <a:rPr lang="sk-SK" b="1" i="1" dirty="0" err="1"/>
              <a:t>support</a:t>
            </a:r>
            <a:r>
              <a:rPr lang="sk-SK" b="1" i="1" dirty="0"/>
              <a:t> </a:t>
            </a:r>
            <a:r>
              <a:rPr lang="sk-SK" b="1" i="1" dirty="0" err="1"/>
              <a:t>configurability</a:t>
            </a:r>
            <a:endParaRPr lang="en-US" b="1" i="1" dirty="0"/>
          </a:p>
          <a:p>
            <a:pPr lvl="1"/>
            <a:r>
              <a:rPr lang="sk-SK" dirty="0" err="1"/>
              <a:t>Different</a:t>
            </a:r>
            <a:r>
              <a:rPr lang="sk-SK" dirty="0"/>
              <a:t> </a:t>
            </a:r>
            <a:r>
              <a:rPr lang="sk-SK" dirty="0" err="1"/>
              <a:t>lengths</a:t>
            </a:r>
            <a:r>
              <a:rPr lang="sk-SK" dirty="0"/>
              <a:t> of </a:t>
            </a:r>
            <a:r>
              <a:rPr lang="sk-SK" dirty="0" err="1"/>
              <a:t>board</a:t>
            </a:r>
            <a:endParaRPr lang="sk-SK" dirty="0"/>
          </a:p>
          <a:p>
            <a:pPr lvl="1"/>
            <a:r>
              <a:rPr lang="sk-SK" dirty="0" err="1"/>
              <a:t>Support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adding</a:t>
            </a:r>
            <a:r>
              <a:rPr lang="sk-SK" dirty="0"/>
              <a:t> </a:t>
            </a:r>
            <a:r>
              <a:rPr lang="sk-SK" dirty="0" err="1"/>
              <a:t>player</a:t>
            </a:r>
            <a:endParaRPr lang="en-US" dirty="0"/>
          </a:p>
          <a:p>
            <a:r>
              <a:rPr lang="en-US" b="1" i="1" dirty="0"/>
              <a:t>Concerns should be separated</a:t>
            </a:r>
          </a:p>
          <a:p>
            <a:pPr lvl="1"/>
            <a:r>
              <a:rPr lang="en-US" dirty="0"/>
              <a:t>Setup of player should be part of player class</a:t>
            </a:r>
          </a:p>
          <a:p>
            <a:pPr lvl="1"/>
            <a:r>
              <a:rPr lang="en-US" dirty="0"/>
              <a:t>Setup of computer should be part of computer class</a:t>
            </a:r>
            <a:endParaRPr lang="sk-SK" dirty="0"/>
          </a:p>
          <a:p>
            <a:r>
              <a:rPr lang="sk-SK" b="1" i="1" dirty="0" err="1"/>
              <a:t>Static</a:t>
            </a:r>
            <a:r>
              <a:rPr lang="sk-SK" b="1" i="1" dirty="0"/>
              <a:t> </a:t>
            </a:r>
            <a:r>
              <a:rPr lang="sk-SK" b="1" i="1" dirty="0" err="1"/>
              <a:t>methods</a:t>
            </a:r>
            <a:r>
              <a:rPr lang="sk-SK" b="1" i="1" dirty="0"/>
              <a:t> </a:t>
            </a:r>
            <a:r>
              <a:rPr lang="sk-SK" b="1" i="1" dirty="0" err="1"/>
              <a:t>should</a:t>
            </a:r>
            <a:r>
              <a:rPr lang="sk-SK" b="1" i="1" dirty="0"/>
              <a:t> </a:t>
            </a:r>
            <a:r>
              <a:rPr lang="sk-SK" b="1" i="1" dirty="0" err="1"/>
              <a:t>be</a:t>
            </a:r>
            <a:r>
              <a:rPr lang="sk-SK" b="1" i="1" dirty="0"/>
              <a:t> </a:t>
            </a:r>
            <a:r>
              <a:rPr lang="sk-SK" b="1" i="1" dirty="0" err="1"/>
              <a:t>replaced</a:t>
            </a:r>
            <a:r>
              <a:rPr lang="sk-SK" b="1" i="1" dirty="0"/>
              <a:t> by </a:t>
            </a:r>
            <a:r>
              <a:rPr lang="sk-SK" b="1" i="1" dirty="0" err="1"/>
              <a:t>objects</a:t>
            </a:r>
            <a:endParaRPr lang="sk-SK" b="1" i="1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35755A67-FA8C-474E-8AEA-07146681CF3B}"/>
              </a:ext>
            </a:extLst>
          </p:cNvPr>
          <p:cNvSpPr txBox="1"/>
          <p:nvPr/>
        </p:nvSpPr>
        <p:spPr>
          <a:xfrm rot="21412275">
            <a:off x="532560" y="4696100"/>
            <a:ext cx="5014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Performing</a:t>
            </a:r>
          </a:p>
          <a:p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sk-SK" sz="3600" b="1" dirty="0" err="1">
                <a:solidFill>
                  <a:srgbClr val="00B050"/>
                </a:solidFill>
              </a:rPr>
              <a:t>refact</a:t>
            </a:r>
            <a:r>
              <a:rPr lang="en-US" sz="3600" b="1" dirty="0" err="1">
                <a:solidFill>
                  <a:srgbClr val="00B050"/>
                </a:solidFill>
              </a:rPr>
              <a:t>oring</a:t>
            </a:r>
            <a:r>
              <a:rPr lang="en-US" sz="3600" b="1" dirty="0">
                <a:solidFill>
                  <a:srgbClr val="00B050"/>
                </a:solidFill>
              </a:rPr>
              <a:t> of project</a:t>
            </a:r>
            <a:endParaRPr lang="sk-SK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981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7B2F3-65CA-4DFD-81FB-6DB68918D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14" y="325317"/>
            <a:ext cx="8596668" cy="1320800"/>
          </a:xfrm>
        </p:spPr>
        <p:txBody>
          <a:bodyPr>
            <a:normAutofit/>
          </a:bodyPr>
          <a:lstStyle/>
          <a:p>
            <a:r>
              <a:rPr lang="en-US" sz="6000" b="1" dirty="0"/>
              <a:t>Pattern C</a:t>
            </a:r>
            <a:r>
              <a:rPr lang="sk-SK" sz="6000" b="1" dirty="0"/>
              <a:t>u</a:t>
            </a:r>
            <a:r>
              <a:rPr lang="en-US" sz="6000" b="1" dirty="0" err="1"/>
              <a:t>ckoo’s</a:t>
            </a:r>
            <a:r>
              <a:rPr lang="en-US" sz="6000" b="1" dirty="0"/>
              <a:t> egg</a:t>
            </a:r>
            <a:endParaRPr lang="sk-SK" sz="60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29EDF09-42A9-4411-9908-37170CC6D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80"/>
          <a:stretch/>
        </p:blipFill>
        <p:spPr>
          <a:xfrm>
            <a:off x="1535047" y="1497482"/>
            <a:ext cx="8336448" cy="189587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BE979C0-FAF7-4D78-BD67-FF8A50F4F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807" y="3881065"/>
            <a:ext cx="3990489" cy="2845539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A9B7FFD0-00F2-4E39-B8DF-66BD22D6CECE}"/>
              </a:ext>
            </a:extLst>
          </p:cNvPr>
          <p:cNvSpPr/>
          <p:nvPr/>
        </p:nvSpPr>
        <p:spPr>
          <a:xfrm>
            <a:off x="3904200" y="6005654"/>
            <a:ext cx="1981694" cy="768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9BF1C9B5-FECE-4351-80B2-FE1F66D83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88" y="3592446"/>
            <a:ext cx="2238375" cy="2705100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E77F8A9F-5644-4677-B101-C27EA2B08D94}"/>
              </a:ext>
            </a:extLst>
          </p:cNvPr>
          <p:cNvSpPr txBox="1"/>
          <p:nvPr/>
        </p:nvSpPr>
        <p:spPr>
          <a:xfrm>
            <a:off x="1325045" y="6152491"/>
            <a:ext cx="2874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Created by default</a:t>
            </a:r>
            <a:endParaRPr lang="sk-SK" sz="2400" b="1" dirty="0"/>
          </a:p>
        </p:txBody>
      </p:sp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5B4BDBE5-68AF-43F9-AE02-7A705F517750}"/>
              </a:ext>
            </a:extLst>
          </p:cNvPr>
          <p:cNvCxnSpPr>
            <a:cxnSpLocks/>
          </p:cNvCxnSpPr>
          <p:nvPr/>
        </p:nvCxnSpPr>
        <p:spPr>
          <a:xfrm flipH="1">
            <a:off x="2627790" y="4065973"/>
            <a:ext cx="814388" cy="692458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5">
            <a:extLst>
              <a:ext uri="{FF2B5EF4-FFF2-40B4-BE49-F238E27FC236}">
                <a16:creationId xmlns:a16="http://schemas.microsoft.com/office/drawing/2014/main" id="{0784D42A-4BFC-4C2D-B459-F1EDD8F2AAEF}"/>
              </a:ext>
            </a:extLst>
          </p:cNvPr>
          <p:cNvCxnSpPr>
            <a:cxnSpLocks/>
          </p:cNvCxnSpPr>
          <p:nvPr/>
        </p:nvCxnSpPr>
        <p:spPr>
          <a:xfrm>
            <a:off x="3610784" y="3393357"/>
            <a:ext cx="651181" cy="2612297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Šípka: zakrivená nadol 21">
            <a:extLst>
              <a:ext uri="{FF2B5EF4-FFF2-40B4-BE49-F238E27FC236}">
                <a16:creationId xmlns:a16="http://schemas.microsoft.com/office/drawing/2014/main" id="{A04A44E4-014C-43F0-B354-523AE8A78AB3}"/>
              </a:ext>
            </a:extLst>
          </p:cNvPr>
          <p:cNvSpPr/>
          <p:nvPr/>
        </p:nvSpPr>
        <p:spPr>
          <a:xfrm rot="5869955">
            <a:off x="6970021" y="3676045"/>
            <a:ext cx="4397133" cy="147231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7FF830F8-7C81-49D4-973C-74EF227AB563}"/>
              </a:ext>
            </a:extLst>
          </p:cNvPr>
          <p:cNvSpPr/>
          <p:nvPr/>
        </p:nvSpPr>
        <p:spPr>
          <a:xfrm>
            <a:off x="1711416" y="1978569"/>
            <a:ext cx="6864412" cy="83971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18E73AFF-A2BF-4F06-8F3A-1930FBFA5B4A}"/>
              </a:ext>
            </a:extLst>
          </p:cNvPr>
          <p:cNvSpPr txBox="1"/>
          <p:nvPr/>
        </p:nvSpPr>
        <p:spPr>
          <a:xfrm>
            <a:off x="8047799" y="3622241"/>
            <a:ext cx="19463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Created if </a:t>
            </a:r>
          </a:p>
          <a:p>
            <a:pPr algn="ctr"/>
            <a:r>
              <a:rPr lang="en-US" sz="2400" b="1" dirty="0"/>
              <a:t>condition is </a:t>
            </a:r>
          </a:p>
          <a:p>
            <a:pPr algn="ctr"/>
            <a:r>
              <a:rPr lang="en-US" sz="2400" b="1" dirty="0"/>
              <a:t>met</a:t>
            </a:r>
            <a:endParaRPr lang="sk-SK" sz="2400" b="1" dirty="0"/>
          </a:p>
        </p:txBody>
      </p:sp>
      <p:sp>
        <p:nvSpPr>
          <p:cNvPr id="26" name="Obdĺžnik 25">
            <a:extLst>
              <a:ext uri="{FF2B5EF4-FFF2-40B4-BE49-F238E27FC236}">
                <a16:creationId xmlns:a16="http://schemas.microsoft.com/office/drawing/2014/main" id="{1BF71C25-55D4-45AD-A31D-BB8FE5A7DFA0}"/>
              </a:ext>
            </a:extLst>
          </p:cNvPr>
          <p:cNvSpPr/>
          <p:nvPr/>
        </p:nvSpPr>
        <p:spPr>
          <a:xfrm>
            <a:off x="1819427" y="2938722"/>
            <a:ext cx="5389240" cy="3421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271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3C5B36-39AE-4FBB-A6AE-EAE59A08A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98" y="253392"/>
            <a:ext cx="8596668" cy="1320800"/>
          </a:xfrm>
        </p:spPr>
        <p:txBody>
          <a:bodyPr>
            <a:noAutofit/>
          </a:bodyPr>
          <a:lstStyle/>
          <a:p>
            <a:r>
              <a:rPr lang="en-US" sz="6000" b="1" dirty="0"/>
              <a:t>Config to feature model mapping</a:t>
            </a:r>
            <a:endParaRPr lang="sk-SK" sz="6000" b="1" dirty="0"/>
          </a:p>
        </p:txBody>
      </p:sp>
      <p:pic>
        <p:nvPicPr>
          <p:cNvPr id="3" name="Zástupný objekt pre obsah 4">
            <a:extLst>
              <a:ext uri="{FF2B5EF4-FFF2-40B4-BE49-F238E27FC236}">
                <a16:creationId xmlns:a16="http://schemas.microsoft.com/office/drawing/2014/main" id="{2315826D-4AB1-6E69-5275-BF60C38D3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7"/>
          <a:stretch/>
        </p:blipFill>
        <p:spPr>
          <a:xfrm>
            <a:off x="2161056" y="2565805"/>
            <a:ext cx="8596668" cy="3780408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FF6F1591-FDDD-0AAF-7600-78475F462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881" r="31933" b="3860"/>
          <a:stretch/>
        </p:blipFill>
        <p:spPr>
          <a:xfrm>
            <a:off x="8787336" y="1903378"/>
            <a:ext cx="3154539" cy="994300"/>
          </a:xfrm>
          <a:prstGeom prst="rect">
            <a:avLst/>
          </a:prstGeom>
        </p:spPr>
      </p:pic>
      <p:cxnSp>
        <p:nvCxnSpPr>
          <p:cNvPr id="8" name="Rovná spojovacia šípka 7">
            <a:extLst>
              <a:ext uri="{FF2B5EF4-FFF2-40B4-BE49-F238E27FC236}">
                <a16:creationId xmlns:a16="http://schemas.microsoft.com/office/drawing/2014/main" id="{348A02F6-0642-FF28-4DA8-8B9AF86FA2B8}"/>
              </a:ext>
            </a:extLst>
          </p:cNvPr>
          <p:cNvCxnSpPr>
            <a:cxnSpLocks/>
          </p:cNvCxnSpPr>
          <p:nvPr/>
        </p:nvCxnSpPr>
        <p:spPr>
          <a:xfrm flipV="1">
            <a:off x="9293371" y="2906641"/>
            <a:ext cx="994299" cy="495956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ovacia šípka 9">
            <a:extLst>
              <a:ext uri="{FF2B5EF4-FFF2-40B4-BE49-F238E27FC236}">
                <a16:creationId xmlns:a16="http://schemas.microsoft.com/office/drawing/2014/main" id="{5F17229D-4615-D7EA-C87F-74A85F5FFFD3}"/>
              </a:ext>
            </a:extLst>
          </p:cNvPr>
          <p:cNvCxnSpPr>
            <a:cxnSpLocks/>
          </p:cNvCxnSpPr>
          <p:nvPr/>
        </p:nvCxnSpPr>
        <p:spPr>
          <a:xfrm flipV="1">
            <a:off x="8003150" y="2667490"/>
            <a:ext cx="1751860" cy="836172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C2BF66D0-4DB9-6F93-E4F2-2F97BFD4FB9C}"/>
              </a:ext>
            </a:extLst>
          </p:cNvPr>
          <p:cNvCxnSpPr>
            <a:cxnSpLocks/>
          </p:cNvCxnSpPr>
          <p:nvPr/>
        </p:nvCxnSpPr>
        <p:spPr>
          <a:xfrm flipV="1">
            <a:off x="6840176" y="2400528"/>
            <a:ext cx="2914834" cy="1080824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EB5EB33A-2E84-4DB8-605A-3FF0979F7272}"/>
              </a:ext>
            </a:extLst>
          </p:cNvPr>
          <p:cNvCxnSpPr>
            <a:cxnSpLocks/>
          </p:cNvCxnSpPr>
          <p:nvPr/>
        </p:nvCxnSpPr>
        <p:spPr>
          <a:xfrm flipV="1">
            <a:off x="5425401" y="2212941"/>
            <a:ext cx="4329609" cy="1225149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ovacia šípka 13">
            <a:extLst>
              <a:ext uri="{FF2B5EF4-FFF2-40B4-BE49-F238E27FC236}">
                <a16:creationId xmlns:a16="http://schemas.microsoft.com/office/drawing/2014/main" id="{0D7AC970-F6CB-C12E-93A7-29957D4E85FF}"/>
              </a:ext>
            </a:extLst>
          </p:cNvPr>
          <p:cNvCxnSpPr>
            <a:cxnSpLocks/>
          </p:cNvCxnSpPr>
          <p:nvPr/>
        </p:nvCxnSpPr>
        <p:spPr>
          <a:xfrm flipV="1">
            <a:off x="4064425" y="2005062"/>
            <a:ext cx="5592931" cy="1476883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ok 15">
            <a:extLst>
              <a:ext uri="{FF2B5EF4-FFF2-40B4-BE49-F238E27FC236}">
                <a16:creationId xmlns:a16="http://schemas.microsoft.com/office/drawing/2014/main" id="{7464BF51-7534-BC01-B9A0-410D4F2A6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341"/>
          <a:stretch/>
        </p:blipFill>
        <p:spPr>
          <a:xfrm>
            <a:off x="250990" y="5091931"/>
            <a:ext cx="2333494" cy="1320800"/>
          </a:xfrm>
          <a:prstGeom prst="rect">
            <a:avLst/>
          </a:prstGeom>
        </p:spPr>
      </p:pic>
      <p:cxnSp>
        <p:nvCxnSpPr>
          <p:cNvPr id="18" name="Rovná spojovacia šípka 17">
            <a:extLst>
              <a:ext uri="{FF2B5EF4-FFF2-40B4-BE49-F238E27FC236}">
                <a16:creationId xmlns:a16="http://schemas.microsoft.com/office/drawing/2014/main" id="{691F4E7B-8312-0F21-C881-017B09A96F15}"/>
              </a:ext>
            </a:extLst>
          </p:cNvPr>
          <p:cNvCxnSpPr>
            <a:cxnSpLocks/>
          </p:cNvCxnSpPr>
          <p:nvPr/>
        </p:nvCxnSpPr>
        <p:spPr>
          <a:xfrm flipV="1">
            <a:off x="1272096" y="4680988"/>
            <a:ext cx="1195600" cy="747197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ovacia šípka 20">
            <a:extLst>
              <a:ext uri="{FF2B5EF4-FFF2-40B4-BE49-F238E27FC236}">
                <a16:creationId xmlns:a16="http://schemas.microsoft.com/office/drawing/2014/main" id="{D64ADB54-48D9-90F6-E032-39A7FA3BDA8C}"/>
              </a:ext>
            </a:extLst>
          </p:cNvPr>
          <p:cNvCxnSpPr>
            <a:cxnSpLocks/>
          </p:cNvCxnSpPr>
          <p:nvPr/>
        </p:nvCxnSpPr>
        <p:spPr>
          <a:xfrm flipV="1">
            <a:off x="1272096" y="4718333"/>
            <a:ext cx="2507988" cy="1908896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ovná spojovacia šípka 22">
            <a:extLst>
              <a:ext uri="{FF2B5EF4-FFF2-40B4-BE49-F238E27FC236}">
                <a16:creationId xmlns:a16="http://schemas.microsoft.com/office/drawing/2014/main" id="{6EC59D96-BB8E-01B0-9083-EA9346975666}"/>
              </a:ext>
            </a:extLst>
          </p:cNvPr>
          <p:cNvCxnSpPr>
            <a:cxnSpLocks/>
          </p:cNvCxnSpPr>
          <p:nvPr/>
        </p:nvCxnSpPr>
        <p:spPr>
          <a:xfrm flipV="1">
            <a:off x="1272096" y="4680989"/>
            <a:ext cx="3681863" cy="1946240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Obrázok 24">
            <a:extLst>
              <a:ext uri="{FF2B5EF4-FFF2-40B4-BE49-F238E27FC236}">
                <a16:creationId xmlns:a16="http://schemas.microsoft.com/office/drawing/2014/main" id="{C6B9F9BB-F6DC-A74B-A8D4-B48230203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16" t="55929" b="4000"/>
          <a:stretch/>
        </p:blipFill>
        <p:spPr>
          <a:xfrm>
            <a:off x="9784334" y="4101032"/>
            <a:ext cx="2479311" cy="1743072"/>
          </a:xfrm>
          <a:prstGeom prst="rect">
            <a:avLst/>
          </a:prstGeom>
        </p:spPr>
      </p:pic>
      <p:cxnSp>
        <p:nvCxnSpPr>
          <p:cNvPr id="26" name="Rovná spojovacia šípka 25">
            <a:extLst>
              <a:ext uri="{FF2B5EF4-FFF2-40B4-BE49-F238E27FC236}">
                <a16:creationId xmlns:a16="http://schemas.microsoft.com/office/drawing/2014/main" id="{F6B8BC5C-C040-C687-AB74-A3A2EC5FAD92}"/>
              </a:ext>
            </a:extLst>
          </p:cNvPr>
          <p:cNvCxnSpPr>
            <a:cxnSpLocks/>
          </p:cNvCxnSpPr>
          <p:nvPr/>
        </p:nvCxnSpPr>
        <p:spPr>
          <a:xfrm flipH="1" flipV="1">
            <a:off x="7207121" y="4536945"/>
            <a:ext cx="2862723" cy="1004527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ázok 26">
            <a:extLst>
              <a:ext uri="{FF2B5EF4-FFF2-40B4-BE49-F238E27FC236}">
                <a16:creationId xmlns:a16="http://schemas.microsoft.com/office/drawing/2014/main" id="{41B97736-EDC6-73E3-1A53-429B6CED97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59" t="5656" r="46774" b="83023"/>
          <a:stretch/>
        </p:blipFill>
        <p:spPr>
          <a:xfrm>
            <a:off x="9784334" y="3603090"/>
            <a:ext cx="1255993" cy="49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768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6EA740-5FBA-49BE-B60E-4A502730D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39" y="358066"/>
            <a:ext cx="8596668" cy="1320800"/>
          </a:xfrm>
        </p:spPr>
        <p:txBody>
          <a:bodyPr/>
          <a:lstStyle/>
          <a:p>
            <a:r>
              <a:rPr lang="en-US" b="1" dirty="0"/>
              <a:t>Configuration using JSON File</a:t>
            </a:r>
            <a:endParaRPr lang="sk-SK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0323EF8-BBB8-4CDD-B709-FA2076E9F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91" y="1246327"/>
            <a:ext cx="4917832" cy="5494784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01E613C-BCCE-4365-BA48-115790E72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737" y="224901"/>
            <a:ext cx="4634480" cy="651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87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3D6BA9-0DA5-4A35-83D4-DE1E5982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46" y="280053"/>
            <a:ext cx="8596668" cy="1320800"/>
          </a:xfrm>
        </p:spPr>
        <p:txBody>
          <a:bodyPr>
            <a:noAutofit/>
          </a:bodyPr>
          <a:lstStyle/>
          <a:p>
            <a:r>
              <a:rPr lang="en-US" sz="6000" b="1" dirty="0"/>
              <a:t>Design </a:t>
            </a:r>
            <a:r>
              <a:rPr lang="sk-SK" sz="6000" b="1" dirty="0"/>
              <a:t>W</a:t>
            </a:r>
            <a:r>
              <a:rPr lang="en-US" sz="6000" b="1" dirty="0" err="1"/>
              <a:t>ith</a:t>
            </a:r>
            <a:r>
              <a:rPr lang="en-US" sz="6000" b="1" dirty="0"/>
              <a:t> </a:t>
            </a:r>
            <a:r>
              <a:rPr lang="sk-SK" sz="6000" b="1" dirty="0"/>
              <a:t>A</a:t>
            </a:r>
            <a:r>
              <a:rPr lang="en-US" sz="6000" b="1" dirty="0" err="1"/>
              <a:t>spects</a:t>
            </a:r>
            <a:r>
              <a:rPr lang="en-US" sz="6000" b="1" dirty="0"/>
              <a:t> as </a:t>
            </a:r>
            <a:r>
              <a:rPr lang="sk-SK" sz="6000" b="1" dirty="0"/>
              <a:t>V</a:t>
            </a:r>
            <a:r>
              <a:rPr lang="en-US" sz="6000" b="1" dirty="0" err="1"/>
              <a:t>oluntary</a:t>
            </a:r>
            <a:r>
              <a:rPr lang="en-US" sz="6000" b="1" dirty="0"/>
              <a:t> </a:t>
            </a:r>
            <a:r>
              <a:rPr lang="sk-SK" sz="6000" b="1" dirty="0"/>
              <a:t>F</a:t>
            </a:r>
            <a:r>
              <a:rPr lang="en-US" sz="6000" b="1" dirty="0" err="1"/>
              <a:t>unctionality</a:t>
            </a:r>
            <a:endParaRPr lang="sk-SK" sz="6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414C94C-B3AE-46EA-B187-F18ECC86E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500792"/>
            <a:ext cx="8596668" cy="3880773"/>
          </a:xfrm>
        </p:spPr>
        <p:txBody>
          <a:bodyPr/>
          <a:lstStyle/>
          <a:p>
            <a:r>
              <a:rPr lang="en-US" b="1" i="1" dirty="0"/>
              <a:t>Aspect can be removed from execution – variable functionality</a:t>
            </a:r>
          </a:p>
          <a:p>
            <a:r>
              <a:rPr lang="en-US" b="1" i="1" dirty="0"/>
              <a:t>Aspect can intercepts points in execution and helps to derive product</a:t>
            </a:r>
          </a:p>
          <a:p>
            <a:endParaRPr lang="en-US" dirty="0"/>
          </a:p>
          <a:p>
            <a:r>
              <a:rPr lang="en-US" b="1" dirty="0"/>
              <a:t>Good to extend functionality in various ways</a:t>
            </a:r>
          </a:p>
          <a:p>
            <a:pPr lvl="1"/>
            <a:r>
              <a:rPr lang="en-US" dirty="0"/>
              <a:t>Add voluntary features</a:t>
            </a:r>
          </a:p>
          <a:p>
            <a:pPr lvl="1"/>
            <a:r>
              <a:rPr lang="en-US" dirty="0"/>
              <a:t>Choosing specific strategy from strategy options – from mandatory ones too</a:t>
            </a:r>
          </a:p>
          <a:p>
            <a:pPr lvl="1"/>
            <a:r>
              <a:rPr lang="en-US" dirty="0"/>
              <a:t>Enhance necessary functionality on existing classes (includes classes of additional features)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88276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5585547-41CA-BB32-1210-67F2BA16E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7" y="0"/>
            <a:ext cx="9866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10C0C8DC-CC5B-0130-6B78-C6EC781979E4}"/>
              </a:ext>
            </a:extLst>
          </p:cNvPr>
          <p:cNvSpPr txBox="1">
            <a:spLocks/>
          </p:cNvSpPr>
          <p:nvPr/>
        </p:nvSpPr>
        <p:spPr>
          <a:xfrm>
            <a:off x="143423" y="241385"/>
            <a:ext cx="8596668" cy="27657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6000" b="1" dirty="0"/>
              <a:t>Puzzle</a:t>
            </a:r>
          </a:p>
          <a:p>
            <a:r>
              <a:rPr lang="sk-SK" sz="6000" b="1" dirty="0"/>
              <a:t>To </a:t>
            </a:r>
            <a:r>
              <a:rPr lang="sk-SK" sz="6000" b="1" dirty="0" err="1"/>
              <a:t>Play</a:t>
            </a:r>
            <a:r>
              <a:rPr lang="sk-SK" sz="6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29746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88FEDF-F999-4AA2-9C59-723ACD79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4743"/>
            <a:ext cx="8596668" cy="1320800"/>
          </a:xfrm>
        </p:spPr>
        <p:txBody>
          <a:bodyPr>
            <a:normAutofit/>
          </a:bodyPr>
          <a:lstStyle/>
          <a:p>
            <a:r>
              <a:rPr lang="sk-SK" sz="4800" b="1" dirty="0" err="1"/>
              <a:t>Applied</a:t>
            </a:r>
            <a:r>
              <a:rPr lang="sk-SK" sz="4800" b="1" dirty="0"/>
              <a:t> </a:t>
            </a:r>
            <a:r>
              <a:rPr lang="sk-SK" sz="4800" b="1" dirty="0" err="1"/>
              <a:t>annotations</a:t>
            </a:r>
            <a:r>
              <a:rPr lang="sk-SK" sz="4800" b="1" dirty="0"/>
              <a:t> </a:t>
            </a:r>
            <a:r>
              <a:rPr lang="sk-SK" sz="4800" b="1" dirty="0" err="1"/>
              <a:t>types</a:t>
            </a:r>
            <a:endParaRPr lang="sk-SK" sz="4800" b="1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51AACF4A-0F8D-4C69-B318-EF1144054913}"/>
              </a:ext>
            </a:extLst>
          </p:cNvPr>
          <p:cNvSpPr txBox="1"/>
          <p:nvPr/>
        </p:nvSpPr>
        <p:spPr>
          <a:xfrm>
            <a:off x="943698" y="1606472"/>
            <a:ext cx="22317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+mj-lt"/>
                <a:cs typeface="Times New Roman" panose="02020603050405020304" pitchFamily="18" charset="0"/>
              </a:rPr>
              <a:t>//@{}</a:t>
            </a:r>
            <a:endParaRPr lang="sk-SK" sz="6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AF3927C8-FBB4-4916-B3B3-E4E57C03DFB1}"/>
              </a:ext>
            </a:extLst>
          </p:cNvPr>
          <p:cNvSpPr txBox="1"/>
          <p:nvPr/>
        </p:nvSpPr>
        <p:spPr>
          <a:xfrm>
            <a:off x="4441724" y="1690702"/>
            <a:ext cx="20746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+mj-lt"/>
                <a:cs typeface="Times New Roman" panose="02020603050405020304" pitchFamily="18" charset="0"/>
              </a:rPr>
              <a:t>//#{}</a:t>
            </a:r>
            <a:endParaRPr lang="sk-SK" sz="6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A626E6EB-89FF-435A-9A11-78A374A33250}"/>
              </a:ext>
            </a:extLst>
          </p:cNvPr>
          <p:cNvSpPr txBox="1"/>
          <p:nvPr/>
        </p:nvSpPr>
        <p:spPr>
          <a:xfrm>
            <a:off x="7566734" y="1690702"/>
            <a:ext cx="21579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+mj-lt"/>
                <a:cs typeface="Times New Roman" panose="02020603050405020304" pitchFamily="18" charset="0"/>
              </a:rPr>
              <a:t>//%{}</a:t>
            </a:r>
            <a:endParaRPr lang="sk-SK" sz="6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F9CC0A1-15E8-4F4F-870B-CC7BFFACF065}"/>
              </a:ext>
            </a:extLst>
          </p:cNvPr>
          <p:cNvSpPr txBox="1"/>
          <p:nvPr/>
        </p:nvSpPr>
        <p:spPr>
          <a:xfrm>
            <a:off x="677334" y="2714468"/>
            <a:ext cx="2908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For whole </a:t>
            </a:r>
          </a:p>
          <a:p>
            <a:r>
              <a:rPr lang="en-US" sz="2000" b="1" i="1" dirty="0"/>
              <a:t>class/aspect/interface</a:t>
            </a:r>
            <a:endParaRPr lang="sk-SK" sz="2000" b="1" i="1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1994DF5C-3172-4D44-937D-C0FCFC50EE79}"/>
              </a:ext>
            </a:extLst>
          </p:cNvPr>
          <p:cNvSpPr txBox="1"/>
          <p:nvPr/>
        </p:nvSpPr>
        <p:spPr>
          <a:xfrm>
            <a:off x="4489923" y="2721114"/>
            <a:ext cx="2172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For class/aspect</a:t>
            </a:r>
            <a:endParaRPr lang="sk-SK" sz="2000" b="1" i="1" dirty="0"/>
          </a:p>
          <a:p>
            <a:r>
              <a:rPr lang="en-US" sz="2000" b="1" i="1" dirty="0"/>
              <a:t>method only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C1889A2-18E4-439E-9454-CB2CEFE88589}"/>
              </a:ext>
            </a:extLst>
          </p:cNvPr>
          <p:cNvSpPr txBox="1"/>
          <p:nvPr/>
        </p:nvSpPr>
        <p:spPr>
          <a:xfrm>
            <a:off x="7566734" y="2721114"/>
            <a:ext cx="2023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For import </a:t>
            </a:r>
          </a:p>
          <a:p>
            <a:r>
              <a:rPr lang="en-US" sz="2000" b="1" i="1" dirty="0"/>
              <a:t>statement only</a:t>
            </a:r>
          </a:p>
        </p:txBody>
      </p: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56468268-E21F-4BB1-B81B-114774222AFE}"/>
              </a:ext>
            </a:extLst>
          </p:cNvPr>
          <p:cNvCxnSpPr>
            <a:cxnSpLocks/>
          </p:cNvCxnSpPr>
          <p:nvPr/>
        </p:nvCxnSpPr>
        <p:spPr>
          <a:xfrm flipH="1">
            <a:off x="3220933" y="1198485"/>
            <a:ext cx="1414972" cy="6214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4">
            <a:extLst>
              <a:ext uri="{FF2B5EF4-FFF2-40B4-BE49-F238E27FC236}">
                <a16:creationId xmlns:a16="http://schemas.microsoft.com/office/drawing/2014/main" id="{D36C8642-1BDC-4848-8993-ED9886CB8B1A}"/>
              </a:ext>
            </a:extLst>
          </p:cNvPr>
          <p:cNvCxnSpPr>
            <a:cxnSpLocks/>
          </p:cNvCxnSpPr>
          <p:nvPr/>
        </p:nvCxnSpPr>
        <p:spPr>
          <a:xfrm>
            <a:off x="4635905" y="1198485"/>
            <a:ext cx="3149416" cy="5927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ovacia šípka 17">
            <a:extLst>
              <a:ext uri="{FF2B5EF4-FFF2-40B4-BE49-F238E27FC236}">
                <a16:creationId xmlns:a16="http://schemas.microsoft.com/office/drawing/2014/main" id="{C3F1056E-BE3D-44F5-AAEA-05C93FD22B00}"/>
              </a:ext>
            </a:extLst>
          </p:cNvPr>
          <p:cNvCxnSpPr>
            <a:cxnSpLocks/>
          </p:cNvCxnSpPr>
          <p:nvPr/>
        </p:nvCxnSpPr>
        <p:spPr>
          <a:xfrm>
            <a:off x="4635905" y="1198485"/>
            <a:ext cx="548654" cy="6214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BlokTextu 26">
            <a:extLst>
              <a:ext uri="{FF2B5EF4-FFF2-40B4-BE49-F238E27FC236}">
                <a16:creationId xmlns:a16="http://schemas.microsoft.com/office/drawing/2014/main" id="{10F9FBDA-204B-42A2-A448-3BDBBF612D82}"/>
              </a:ext>
            </a:extLst>
          </p:cNvPr>
          <p:cNvSpPr txBox="1"/>
          <p:nvPr/>
        </p:nvSpPr>
        <p:spPr>
          <a:xfrm>
            <a:off x="461116" y="6074457"/>
            <a:ext cx="2512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  <a:cs typeface="Times New Roman" panose="02020603050405020304" pitchFamily="18" charset="0"/>
              </a:rPr>
              <a:t>//%{}</a:t>
            </a:r>
            <a:endParaRPr lang="sk-SK" sz="3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DF7DD831-D3FD-47D2-8347-F706427F6721}"/>
              </a:ext>
            </a:extLst>
          </p:cNvPr>
          <p:cNvSpPr txBox="1"/>
          <p:nvPr/>
        </p:nvSpPr>
        <p:spPr>
          <a:xfrm>
            <a:off x="502171" y="5097698"/>
            <a:ext cx="121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  <a:cs typeface="Times New Roman" panose="02020603050405020304" pitchFamily="18" charset="0"/>
              </a:rPr>
              <a:t>//#{}</a:t>
            </a:r>
            <a:endParaRPr lang="sk-SK" sz="3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BF579788-A12A-4DA2-AF1D-DD11DB3AFF2E}"/>
              </a:ext>
            </a:extLst>
          </p:cNvPr>
          <p:cNvSpPr txBox="1"/>
          <p:nvPr/>
        </p:nvSpPr>
        <p:spPr>
          <a:xfrm>
            <a:off x="417212" y="4136780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  <a:cs typeface="Times New Roman" panose="02020603050405020304" pitchFamily="18" charset="0"/>
              </a:rPr>
              <a:t>//@{}</a:t>
            </a:r>
            <a:endParaRPr lang="sk-SK" sz="3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BlokTextu 29">
            <a:extLst>
              <a:ext uri="{FF2B5EF4-FFF2-40B4-BE49-F238E27FC236}">
                <a16:creationId xmlns:a16="http://schemas.microsoft.com/office/drawing/2014/main" id="{A56D0D94-E6D2-4269-9A82-3DA615585008}"/>
              </a:ext>
            </a:extLst>
          </p:cNvPr>
          <p:cNvSpPr txBox="1"/>
          <p:nvPr/>
        </p:nvSpPr>
        <p:spPr>
          <a:xfrm>
            <a:off x="156135" y="3375466"/>
            <a:ext cx="3496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Copying of whole file with class</a:t>
            </a:r>
            <a:endParaRPr lang="sk-SK" i="1" dirty="0"/>
          </a:p>
        </p:txBody>
      </p:sp>
      <p:sp>
        <p:nvSpPr>
          <p:cNvPr id="31" name="BlokTextu 30">
            <a:extLst>
              <a:ext uri="{FF2B5EF4-FFF2-40B4-BE49-F238E27FC236}">
                <a16:creationId xmlns:a16="http://schemas.microsoft.com/office/drawing/2014/main" id="{97453E79-65EC-472E-92CA-51490CBC5B78}"/>
              </a:ext>
            </a:extLst>
          </p:cNvPr>
          <p:cNvSpPr txBox="1"/>
          <p:nvPr/>
        </p:nvSpPr>
        <p:spPr>
          <a:xfrm>
            <a:off x="4069183" y="3391377"/>
            <a:ext cx="276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Copying of given method</a:t>
            </a:r>
            <a:endParaRPr lang="sk-SK" i="1" dirty="0"/>
          </a:p>
        </p:txBody>
      </p:sp>
      <p:sp>
        <p:nvSpPr>
          <p:cNvPr id="32" name="BlokTextu 31">
            <a:extLst>
              <a:ext uri="{FF2B5EF4-FFF2-40B4-BE49-F238E27FC236}">
                <a16:creationId xmlns:a16="http://schemas.microsoft.com/office/drawing/2014/main" id="{1F727064-EBD3-4683-951A-33E7361549CE}"/>
              </a:ext>
            </a:extLst>
          </p:cNvPr>
          <p:cNvSpPr txBox="1"/>
          <p:nvPr/>
        </p:nvSpPr>
        <p:spPr>
          <a:xfrm>
            <a:off x="7300305" y="3360560"/>
            <a:ext cx="26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Copying of given import</a:t>
            </a:r>
            <a:endParaRPr lang="sk-SK" i="1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C109CE6E-2075-6EE6-8368-5E5505E70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058" y="6074457"/>
            <a:ext cx="7951561" cy="650582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79DC346B-2688-C664-B9F9-67A0AC7E6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370" y="5073435"/>
            <a:ext cx="8120511" cy="835127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8450B14F-AECB-C83C-23EC-B3A4BB9856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7685" r="16054" b="27685"/>
          <a:stretch/>
        </p:blipFill>
        <p:spPr>
          <a:xfrm>
            <a:off x="1861058" y="4014064"/>
            <a:ext cx="6600274" cy="8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104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B228EB-0EB6-4CEF-8EED-075EB5CE0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48" y="282023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b="1" dirty="0"/>
              <a:t>Difficulty configuration</a:t>
            </a:r>
            <a:endParaRPr lang="sk-SK" sz="48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93DEEF5-A9E5-40DB-B4D8-7746FDEBE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14" y="1997476"/>
            <a:ext cx="8404779" cy="817486"/>
          </a:xfrm>
          <a:prstGeom prst="rect">
            <a:avLst/>
          </a:prstGeom>
        </p:spPr>
      </p:pic>
      <p:cxnSp>
        <p:nvCxnSpPr>
          <p:cNvPr id="6" name="Rovná spojovacia šípka 5">
            <a:extLst>
              <a:ext uri="{FF2B5EF4-FFF2-40B4-BE49-F238E27FC236}">
                <a16:creationId xmlns:a16="http://schemas.microsoft.com/office/drawing/2014/main" id="{A8AD3148-26EC-4172-AE69-DADCC6A5E8F6}"/>
              </a:ext>
            </a:extLst>
          </p:cNvPr>
          <p:cNvCxnSpPr>
            <a:cxnSpLocks/>
          </p:cNvCxnSpPr>
          <p:nvPr/>
        </p:nvCxnSpPr>
        <p:spPr>
          <a:xfrm flipH="1">
            <a:off x="5433134" y="1120203"/>
            <a:ext cx="1990552" cy="1108092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lokTextu 9">
            <a:extLst>
              <a:ext uri="{FF2B5EF4-FFF2-40B4-BE49-F238E27FC236}">
                <a16:creationId xmlns:a16="http://schemas.microsoft.com/office/drawing/2014/main" id="{518F3545-E90C-4DBA-BF1C-913814D7D495}"/>
              </a:ext>
            </a:extLst>
          </p:cNvPr>
          <p:cNvSpPr txBox="1"/>
          <p:nvPr/>
        </p:nvSpPr>
        <p:spPr>
          <a:xfrm>
            <a:off x="7530219" y="658538"/>
            <a:ext cx="3871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Prepare configuration (with difficulty settings) before creating player’s specific instance</a:t>
            </a:r>
            <a:endParaRPr lang="sk-SK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4D931388-8829-4353-8671-ACA6FE7D379F}"/>
              </a:ext>
            </a:extLst>
          </p:cNvPr>
          <p:cNvSpPr txBox="1"/>
          <p:nvPr/>
        </p:nvSpPr>
        <p:spPr>
          <a:xfrm>
            <a:off x="177553" y="1349549"/>
            <a:ext cx="3682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1. PREPARATION</a:t>
            </a:r>
            <a:endParaRPr lang="sk-SK" sz="3600" b="1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7793A139-DA1E-4F10-BE41-231B94C3864A}"/>
              </a:ext>
            </a:extLst>
          </p:cNvPr>
          <p:cNvSpPr txBox="1"/>
          <p:nvPr/>
        </p:nvSpPr>
        <p:spPr>
          <a:xfrm>
            <a:off x="177553" y="3189070"/>
            <a:ext cx="3191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2. POINTCUTS</a:t>
            </a:r>
            <a:endParaRPr lang="sk-SK" sz="3600" b="1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87A06F56-BD51-4C42-A216-B0F6DDFCC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990" y="4008633"/>
            <a:ext cx="8067675" cy="177165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9C405B00-C251-4A19-BBBD-93F582DE7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61" y="5860568"/>
            <a:ext cx="7915275" cy="83820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B10CA9ED-762A-4FFC-BEDC-DAB1425CF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3134" y="3006726"/>
            <a:ext cx="6638925" cy="828675"/>
          </a:xfrm>
          <a:prstGeom prst="rect">
            <a:avLst/>
          </a:prstGeom>
        </p:spPr>
      </p:pic>
      <p:sp>
        <p:nvSpPr>
          <p:cNvPr id="19" name="BlokTextu 18">
            <a:extLst>
              <a:ext uri="{FF2B5EF4-FFF2-40B4-BE49-F238E27FC236}">
                <a16:creationId xmlns:a16="http://schemas.microsoft.com/office/drawing/2014/main" id="{3555039C-BA1D-464D-992A-EAEE48853A39}"/>
              </a:ext>
            </a:extLst>
          </p:cNvPr>
          <p:cNvSpPr txBox="1"/>
          <p:nvPr/>
        </p:nvSpPr>
        <p:spPr>
          <a:xfrm>
            <a:off x="526414" y="4263244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The same pointcuts</a:t>
            </a:r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54E9AE6A-ED66-425D-B1B8-9D60785E07DF}"/>
              </a:ext>
            </a:extLst>
          </p:cNvPr>
          <p:cNvSpPr/>
          <p:nvPr/>
        </p:nvSpPr>
        <p:spPr>
          <a:xfrm>
            <a:off x="4891596" y="4373264"/>
            <a:ext cx="6338655" cy="24312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85FF70DF-BCAB-4577-8448-09D8C0394EDC}"/>
              </a:ext>
            </a:extLst>
          </p:cNvPr>
          <p:cNvSpPr/>
          <p:nvPr/>
        </p:nvSpPr>
        <p:spPr>
          <a:xfrm>
            <a:off x="6273587" y="3343946"/>
            <a:ext cx="5698990" cy="24201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22" name="Obdĺžnik 21">
            <a:extLst>
              <a:ext uri="{FF2B5EF4-FFF2-40B4-BE49-F238E27FC236}">
                <a16:creationId xmlns:a16="http://schemas.microsoft.com/office/drawing/2014/main" id="{D974C2D3-1CC3-434D-980F-1966F4334D3D}"/>
              </a:ext>
            </a:extLst>
          </p:cNvPr>
          <p:cNvSpPr/>
          <p:nvPr/>
        </p:nvSpPr>
        <p:spPr>
          <a:xfrm>
            <a:off x="4866917" y="5332443"/>
            <a:ext cx="5804042" cy="24312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868E2EE-E5F0-41EB-9557-FF755AD9C846}"/>
              </a:ext>
            </a:extLst>
          </p:cNvPr>
          <p:cNvSpPr/>
          <p:nvPr/>
        </p:nvSpPr>
        <p:spPr>
          <a:xfrm>
            <a:off x="958528" y="6240666"/>
            <a:ext cx="6294528" cy="25567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F8473795-1455-4D54-B601-892C46456899}"/>
              </a:ext>
            </a:extLst>
          </p:cNvPr>
          <p:cNvSpPr txBox="1"/>
          <p:nvPr/>
        </p:nvSpPr>
        <p:spPr>
          <a:xfrm>
            <a:off x="1055431" y="5265787"/>
            <a:ext cx="3121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“Hook“ functions</a:t>
            </a:r>
            <a:endParaRPr lang="sk-SK" sz="2800" b="1" dirty="0">
              <a:solidFill>
                <a:srgbClr val="FFC000"/>
              </a:solidFill>
            </a:endParaRP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A1E7D010-DAEA-496B-89B9-8C86F19419F0}"/>
              </a:ext>
            </a:extLst>
          </p:cNvPr>
          <p:cNvSpPr txBox="1"/>
          <p:nvPr/>
        </p:nvSpPr>
        <p:spPr>
          <a:xfrm>
            <a:off x="1677879" y="4733298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</a:rPr>
              <a:t>(with other names)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004062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894D4E65-53B3-4674-9F78-321053E312C1}"/>
              </a:ext>
            </a:extLst>
          </p:cNvPr>
          <p:cNvSpPr txBox="1"/>
          <p:nvPr/>
        </p:nvSpPr>
        <p:spPr>
          <a:xfrm>
            <a:off x="319596" y="468188"/>
            <a:ext cx="7665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APPLYING CONFIGURATION VALUES</a:t>
            </a:r>
            <a:endParaRPr lang="sk-SK" sz="3600" b="1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8837685F-E6C3-41F5-9567-CC73296D4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61" y="1476792"/>
            <a:ext cx="9265840" cy="4062874"/>
          </a:xfrm>
          <a:prstGeom prst="rect">
            <a:avLst/>
          </a:prstGeom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id="{33E4DD8A-71C1-4443-8738-B843B9550B89}"/>
              </a:ext>
            </a:extLst>
          </p:cNvPr>
          <p:cNvSpPr/>
          <p:nvPr/>
        </p:nvSpPr>
        <p:spPr>
          <a:xfrm>
            <a:off x="5306873" y="5069150"/>
            <a:ext cx="2478844" cy="2396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C3B876CD-80F3-4CF7-938A-6BDA4F321010}"/>
              </a:ext>
            </a:extLst>
          </p:cNvPr>
          <p:cNvSpPr/>
          <p:nvPr/>
        </p:nvSpPr>
        <p:spPr>
          <a:xfrm>
            <a:off x="3355265" y="4023065"/>
            <a:ext cx="2478844" cy="2396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C8BD48D0-B3BB-45AF-8B89-59C081CE9C5F}"/>
              </a:ext>
            </a:extLst>
          </p:cNvPr>
          <p:cNvSpPr/>
          <p:nvPr/>
        </p:nvSpPr>
        <p:spPr>
          <a:xfrm>
            <a:off x="5690092" y="2976980"/>
            <a:ext cx="2592773" cy="2396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431B9B16-08ED-4D7D-A895-009E11EDF6E2}"/>
              </a:ext>
            </a:extLst>
          </p:cNvPr>
          <p:cNvSpPr/>
          <p:nvPr/>
        </p:nvSpPr>
        <p:spPr>
          <a:xfrm>
            <a:off x="3532817" y="1965295"/>
            <a:ext cx="2654919" cy="2052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12DEF9DD-9827-4277-8ECE-F1DB2DC9648B}"/>
              </a:ext>
            </a:extLst>
          </p:cNvPr>
          <p:cNvCxnSpPr>
            <a:cxnSpLocks/>
          </p:cNvCxnSpPr>
          <p:nvPr/>
        </p:nvCxnSpPr>
        <p:spPr>
          <a:xfrm>
            <a:off x="2840854" y="5308847"/>
            <a:ext cx="1047565" cy="514904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lokTextu 12">
            <a:extLst>
              <a:ext uri="{FF2B5EF4-FFF2-40B4-BE49-F238E27FC236}">
                <a16:creationId xmlns:a16="http://schemas.microsoft.com/office/drawing/2014/main" id="{BCB02EA7-933C-4E2E-839B-067BC3F8E3AD}"/>
              </a:ext>
            </a:extLst>
          </p:cNvPr>
          <p:cNvSpPr txBox="1"/>
          <p:nvPr/>
        </p:nvSpPr>
        <p:spPr>
          <a:xfrm>
            <a:off x="2238400" y="5857782"/>
            <a:ext cx="7711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Calling the method with the same name but other arguments, </a:t>
            </a:r>
          </a:p>
          <a:p>
            <a:r>
              <a:rPr lang="en-US" b="1" dirty="0"/>
              <a:t>to apply other aspect managing player’s instance (showed previously)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3564380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Zástupný objekt pre obsah 3">
            <a:extLst>
              <a:ext uri="{FF2B5EF4-FFF2-40B4-BE49-F238E27FC236}">
                <a16:creationId xmlns:a16="http://schemas.microsoft.com/office/drawing/2014/main" id="{87121317-CD11-48D2-B2D0-01AC51195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856" y="4583162"/>
            <a:ext cx="7299699" cy="7568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81D60DE-4547-4BB2-8313-E98DAD1F8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02" y="318704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b="1" dirty="0"/>
              <a:t>Statistics configuration</a:t>
            </a:r>
            <a:endParaRPr lang="sk-SK" sz="4800" b="1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3A012D0-CED0-47C5-A5FA-8049366CA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213" y="1595167"/>
            <a:ext cx="7134367" cy="675443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C38D9AF7-6577-458E-93F4-D39962488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47" y="2527061"/>
            <a:ext cx="5314950" cy="60960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24114EE7-3012-430D-AF87-6EC3B9EC4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207" y="3570248"/>
            <a:ext cx="6372225" cy="1171575"/>
          </a:xfrm>
          <a:prstGeom prst="rect">
            <a:avLst/>
          </a:prstGeom>
        </p:spPr>
      </p:pic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66B3B91B-6AA7-4E4A-92CC-D60B9448FBA2}"/>
              </a:ext>
            </a:extLst>
          </p:cNvPr>
          <p:cNvCxnSpPr>
            <a:cxnSpLocks/>
          </p:cNvCxnSpPr>
          <p:nvPr/>
        </p:nvCxnSpPr>
        <p:spPr>
          <a:xfrm flipH="1" flipV="1">
            <a:off x="4163629" y="3167465"/>
            <a:ext cx="2485746" cy="429800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4">
            <a:extLst>
              <a:ext uri="{FF2B5EF4-FFF2-40B4-BE49-F238E27FC236}">
                <a16:creationId xmlns:a16="http://schemas.microsoft.com/office/drawing/2014/main" id="{5E34E948-79E0-4A41-AE90-0732049717A1}"/>
              </a:ext>
            </a:extLst>
          </p:cNvPr>
          <p:cNvCxnSpPr>
            <a:cxnSpLocks/>
            <a:endCxn id="7" idx="2"/>
          </p:cNvCxnSpPr>
          <p:nvPr/>
        </p:nvCxnSpPr>
        <p:spPr>
          <a:xfrm flipH="1" flipV="1">
            <a:off x="6001397" y="2270610"/>
            <a:ext cx="849323" cy="1299638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ĺžnik 17">
            <a:extLst>
              <a:ext uri="{FF2B5EF4-FFF2-40B4-BE49-F238E27FC236}">
                <a16:creationId xmlns:a16="http://schemas.microsoft.com/office/drawing/2014/main" id="{F3F6BE3D-1C63-423C-A1CC-4B8783C0695C}"/>
              </a:ext>
            </a:extLst>
          </p:cNvPr>
          <p:cNvSpPr/>
          <p:nvPr/>
        </p:nvSpPr>
        <p:spPr>
          <a:xfrm>
            <a:off x="1285289" y="2915907"/>
            <a:ext cx="3126913" cy="21596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EA5F711A-E661-4921-92C3-4E6FDC96A523}"/>
              </a:ext>
            </a:extLst>
          </p:cNvPr>
          <p:cNvSpPr/>
          <p:nvPr/>
        </p:nvSpPr>
        <p:spPr>
          <a:xfrm>
            <a:off x="3182380" y="2040029"/>
            <a:ext cx="3466995" cy="24801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83721288-6889-4C75-8D81-7B9D0BF2162C}"/>
              </a:ext>
            </a:extLst>
          </p:cNvPr>
          <p:cNvSpPr txBox="1"/>
          <p:nvPr/>
        </p:nvSpPr>
        <p:spPr>
          <a:xfrm>
            <a:off x="6768867" y="2297627"/>
            <a:ext cx="473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Statistics</a:t>
            </a:r>
            <a:r>
              <a:rPr lang="sk-SK" b="1" dirty="0"/>
              <a:t> </a:t>
            </a:r>
            <a:r>
              <a:rPr lang="sk-SK" b="1" dirty="0" err="1"/>
              <a:t>observation</a:t>
            </a:r>
            <a:r>
              <a:rPr lang="sk-SK" b="1" dirty="0"/>
              <a:t> are </a:t>
            </a:r>
            <a:r>
              <a:rPr lang="sk-SK" b="1" dirty="0" err="1"/>
              <a:t>gathered</a:t>
            </a:r>
            <a:endParaRPr lang="sk-SK" b="1" dirty="0"/>
          </a:p>
          <a:p>
            <a:r>
              <a:rPr lang="sk-SK" b="1" dirty="0" err="1"/>
              <a:t>if</a:t>
            </a:r>
            <a:r>
              <a:rPr lang="sk-SK" b="1" dirty="0"/>
              <a:t> </a:t>
            </a:r>
            <a:r>
              <a:rPr lang="sk-SK" b="1" dirty="0" err="1"/>
              <a:t>value</a:t>
            </a:r>
            <a:r>
              <a:rPr lang="sk-SK" b="1" dirty="0"/>
              <a:t> of </a:t>
            </a:r>
            <a:r>
              <a:rPr lang="sk-SK" b="1" dirty="0" err="1"/>
              <a:t>variable</a:t>
            </a:r>
            <a:r>
              <a:rPr lang="sk-SK" b="1" dirty="0"/>
              <a:t> </a:t>
            </a:r>
            <a:r>
              <a:rPr lang="sk-SK" b="1" dirty="0" err="1"/>
              <a:t>from</a:t>
            </a:r>
            <a:r>
              <a:rPr lang="sk-SK" b="1" dirty="0"/>
              <a:t> </a:t>
            </a:r>
            <a:r>
              <a:rPr lang="sk-SK" b="1" dirty="0" err="1"/>
              <a:t>config</a:t>
            </a:r>
            <a:r>
              <a:rPr lang="sk-SK" b="1" dirty="0"/>
              <a:t> </a:t>
            </a:r>
            <a:r>
              <a:rPr lang="sk-SK" b="1" dirty="0" err="1"/>
              <a:t>file</a:t>
            </a:r>
            <a:r>
              <a:rPr lang="sk-SK" b="1" dirty="0"/>
              <a:t> </a:t>
            </a:r>
            <a:r>
              <a:rPr lang="sk-SK" b="1" dirty="0" err="1"/>
              <a:t>is</a:t>
            </a:r>
            <a:r>
              <a:rPr lang="sk-SK" b="1" dirty="0"/>
              <a:t> </a:t>
            </a:r>
            <a:r>
              <a:rPr lang="sk-SK" b="1" dirty="0" err="1"/>
              <a:t>True</a:t>
            </a:r>
            <a:endParaRPr lang="sk-SK" b="1" dirty="0"/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666993F3-A705-4F11-99B8-AAF73303667B}"/>
              </a:ext>
            </a:extLst>
          </p:cNvPr>
          <p:cNvSpPr txBox="1"/>
          <p:nvPr/>
        </p:nvSpPr>
        <p:spPr>
          <a:xfrm>
            <a:off x="7768087" y="882107"/>
            <a:ext cx="1800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>
                <a:solidFill>
                  <a:srgbClr val="FF0000"/>
                </a:solidFill>
              </a:rPr>
              <a:t>MOVES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CABAD9E8-2604-425C-8E80-169F4E61A084}"/>
              </a:ext>
            </a:extLst>
          </p:cNvPr>
          <p:cNvSpPr txBox="1"/>
          <p:nvPr/>
        </p:nvSpPr>
        <p:spPr>
          <a:xfrm>
            <a:off x="400327" y="1752827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>
                <a:solidFill>
                  <a:srgbClr val="FF0000"/>
                </a:solidFill>
              </a:rPr>
              <a:t>HITS</a:t>
            </a: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29DB2AB5-195A-4F88-AD48-D7930D56A3CA}"/>
              </a:ext>
            </a:extLst>
          </p:cNvPr>
          <p:cNvSpPr txBox="1"/>
          <p:nvPr/>
        </p:nvSpPr>
        <p:spPr>
          <a:xfrm>
            <a:off x="331568" y="3570248"/>
            <a:ext cx="36904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>
                <a:solidFill>
                  <a:srgbClr val="FF0000"/>
                </a:solidFill>
              </a:rPr>
              <a:t>MISS</a:t>
            </a:r>
            <a:r>
              <a:rPr lang="sk-SK" sz="4400" b="1" dirty="0">
                <a:solidFill>
                  <a:srgbClr val="FF0000"/>
                </a:solidFill>
              </a:rPr>
              <a:t> </a:t>
            </a:r>
            <a:r>
              <a:rPr lang="sk-SK" sz="2400" b="1" dirty="0">
                <a:solidFill>
                  <a:srgbClr val="FF0000"/>
                </a:solidFill>
              </a:rPr>
              <a:t>= MOVES - HITS</a:t>
            </a:r>
          </a:p>
        </p:txBody>
      </p:sp>
      <p:pic>
        <p:nvPicPr>
          <p:cNvPr id="31" name="Obrázok 30">
            <a:extLst>
              <a:ext uri="{FF2B5EF4-FFF2-40B4-BE49-F238E27FC236}">
                <a16:creationId xmlns:a16="http://schemas.microsoft.com/office/drawing/2014/main" id="{6EA9407D-4405-4052-8FE3-4EDA872638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94" b="46743"/>
          <a:stretch/>
        </p:blipFill>
        <p:spPr>
          <a:xfrm>
            <a:off x="685154" y="5398236"/>
            <a:ext cx="8448816" cy="1521272"/>
          </a:xfrm>
          <a:prstGeom prst="rect">
            <a:avLst/>
          </a:prstGeom>
        </p:spPr>
      </p:pic>
      <p:sp>
        <p:nvSpPr>
          <p:cNvPr id="32" name="BlokTextu 31">
            <a:extLst>
              <a:ext uri="{FF2B5EF4-FFF2-40B4-BE49-F238E27FC236}">
                <a16:creationId xmlns:a16="http://schemas.microsoft.com/office/drawing/2014/main" id="{4036CFCD-F717-4008-B941-1B28E944FE93}"/>
              </a:ext>
            </a:extLst>
          </p:cNvPr>
          <p:cNvSpPr txBox="1"/>
          <p:nvPr/>
        </p:nvSpPr>
        <p:spPr>
          <a:xfrm>
            <a:off x="6501384" y="5592541"/>
            <a:ext cx="457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Statistics</a:t>
            </a:r>
            <a:r>
              <a:rPr lang="sk-SK" b="1" dirty="0"/>
              <a:t> </a:t>
            </a:r>
            <a:r>
              <a:rPr lang="sk-SK" b="1" dirty="0" err="1"/>
              <a:t>objects</a:t>
            </a:r>
            <a:r>
              <a:rPr lang="sk-SK" b="1" dirty="0"/>
              <a:t> are </a:t>
            </a:r>
            <a:r>
              <a:rPr lang="sk-SK" b="1" dirty="0" err="1"/>
              <a:t>stored</a:t>
            </a:r>
            <a:r>
              <a:rPr lang="sk-SK" b="1" dirty="0"/>
              <a:t> in </a:t>
            </a:r>
            <a:r>
              <a:rPr lang="sk-SK" b="1" dirty="0" err="1"/>
              <a:t>hash-map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7705387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97F08D-B2E4-43D3-9B23-DFE1C7EF1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58" y="176331"/>
            <a:ext cx="8596668" cy="1320800"/>
          </a:xfrm>
        </p:spPr>
        <p:txBody>
          <a:bodyPr>
            <a:noAutofit/>
          </a:bodyPr>
          <a:lstStyle/>
          <a:p>
            <a:r>
              <a:rPr lang="en-US" sz="4800" b="1" dirty="0"/>
              <a:t>Variable encapsulation problem</a:t>
            </a:r>
            <a:endParaRPr lang="sk-SK" sz="48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ADFDA31-F262-4BDB-889C-6E081145B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19" y="5053678"/>
            <a:ext cx="8902610" cy="104590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F7EA37E-1583-4CD8-A670-B03236CC6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1" y="3270439"/>
            <a:ext cx="9292882" cy="1912031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8D60DEC0-8F64-47EE-82B4-FC0D7E6F8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1" y="2353883"/>
            <a:ext cx="8591550" cy="666750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F90C008C-307E-4EC6-8C02-E320514812AA}"/>
              </a:ext>
            </a:extLst>
          </p:cNvPr>
          <p:cNvSpPr/>
          <p:nvPr/>
        </p:nvSpPr>
        <p:spPr>
          <a:xfrm>
            <a:off x="1843817" y="4087617"/>
            <a:ext cx="4217389" cy="2776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E1671B77-E1ED-41D1-8090-4AE42055C73B}"/>
              </a:ext>
            </a:extLst>
          </p:cNvPr>
          <p:cNvSpPr/>
          <p:nvPr/>
        </p:nvSpPr>
        <p:spPr>
          <a:xfrm>
            <a:off x="387963" y="5443895"/>
            <a:ext cx="882344" cy="2384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14" name="Šípka: zakrivená nadol 13">
            <a:extLst>
              <a:ext uri="{FF2B5EF4-FFF2-40B4-BE49-F238E27FC236}">
                <a16:creationId xmlns:a16="http://schemas.microsoft.com/office/drawing/2014/main" id="{EA418FA0-6CEE-4211-8BD9-B2342137D4E8}"/>
              </a:ext>
            </a:extLst>
          </p:cNvPr>
          <p:cNvSpPr/>
          <p:nvPr/>
        </p:nvSpPr>
        <p:spPr>
          <a:xfrm rot="18410350" flipH="1">
            <a:off x="-108559" y="3762089"/>
            <a:ext cx="1875391" cy="1292658"/>
          </a:xfrm>
          <a:prstGeom prst="curvedDownArrow">
            <a:avLst>
              <a:gd name="adj1" fmla="val 27528"/>
              <a:gd name="adj2" fmla="val 50000"/>
              <a:gd name="adj3" fmla="val 32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E9E460B1-6D3A-4C06-AB2B-762AA12C3F76}"/>
              </a:ext>
            </a:extLst>
          </p:cNvPr>
          <p:cNvSpPr txBox="1"/>
          <p:nvPr/>
        </p:nvSpPr>
        <p:spPr>
          <a:xfrm>
            <a:off x="5473142" y="4408418"/>
            <a:ext cx="6540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To call function to manage computer guess, </a:t>
            </a:r>
          </a:p>
          <a:p>
            <a:r>
              <a:rPr lang="en-US" sz="2400" b="1" dirty="0"/>
              <a:t>which should not be publicly visible</a:t>
            </a:r>
            <a:endParaRPr lang="sk-SK" sz="2400" b="1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0D71AEC0-B328-4D8A-9DD5-754ED3A61207}"/>
              </a:ext>
            </a:extLst>
          </p:cNvPr>
          <p:cNvSpPr txBox="1"/>
          <p:nvPr/>
        </p:nvSpPr>
        <p:spPr>
          <a:xfrm>
            <a:off x="508658" y="1627843"/>
            <a:ext cx="592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 player instance chooser aspect:</a:t>
            </a:r>
            <a:endParaRPr lang="sk-SK" sz="2800" b="1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FCCE032B-D382-4DFF-8A6C-3176C13CD985}"/>
              </a:ext>
            </a:extLst>
          </p:cNvPr>
          <p:cNvSpPr txBox="1"/>
          <p:nvPr/>
        </p:nvSpPr>
        <p:spPr>
          <a:xfrm>
            <a:off x="8202266" y="3351018"/>
            <a:ext cx="3296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The same problem</a:t>
            </a:r>
            <a:endParaRPr lang="sk-SK" sz="2800" b="1" dirty="0">
              <a:solidFill>
                <a:srgbClr val="FF0000"/>
              </a:solidFill>
            </a:endParaRPr>
          </a:p>
        </p:txBody>
      </p:sp>
      <p:cxnSp>
        <p:nvCxnSpPr>
          <p:cNvPr id="18" name="Rovná spojovacia šípka 17">
            <a:extLst>
              <a:ext uri="{FF2B5EF4-FFF2-40B4-BE49-F238E27FC236}">
                <a16:creationId xmlns:a16="http://schemas.microsoft.com/office/drawing/2014/main" id="{79BBD574-2C42-4DA1-9918-254FF874133C}"/>
              </a:ext>
            </a:extLst>
          </p:cNvPr>
          <p:cNvCxnSpPr>
            <a:cxnSpLocks/>
          </p:cNvCxnSpPr>
          <p:nvPr/>
        </p:nvCxnSpPr>
        <p:spPr>
          <a:xfrm flipH="1">
            <a:off x="5102352" y="3638057"/>
            <a:ext cx="3099914" cy="225221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7524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9C1EB-D366-01CF-678C-8AC022257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94" y="316523"/>
            <a:ext cx="10264035" cy="1320800"/>
          </a:xfrm>
        </p:spPr>
        <p:txBody>
          <a:bodyPr>
            <a:noAutofit/>
          </a:bodyPr>
          <a:lstStyle/>
          <a:p>
            <a:r>
              <a:rPr lang="sk-SK" sz="6000" b="1" dirty="0" err="1"/>
              <a:t>Derivator</a:t>
            </a:r>
            <a:r>
              <a:rPr lang="sk-SK" sz="6000" b="1" dirty="0"/>
              <a:t> – </a:t>
            </a:r>
            <a:r>
              <a:rPr lang="sk-SK" sz="6000" b="1" dirty="0" err="1"/>
              <a:t>Class</a:t>
            </a:r>
            <a:r>
              <a:rPr lang="sk-SK" sz="6000" b="1" dirty="0"/>
              <a:t> Diagram</a:t>
            </a:r>
          </a:p>
        </p:txBody>
      </p:sp>
      <p:pic>
        <p:nvPicPr>
          <p:cNvPr id="11" name="Zástupný objekt pre obsah 10">
            <a:extLst>
              <a:ext uri="{FF2B5EF4-FFF2-40B4-BE49-F238E27FC236}">
                <a16:creationId xmlns:a16="http://schemas.microsoft.com/office/drawing/2014/main" id="{EDDCE23E-DD8F-C018-2011-6F7A8E72C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138" y="1736488"/>
            <a:ext cx="7628493" cy="5048103"/>
          </a:xfrm>
        </p:spPr>
      </p:pic>
    </p:spTree>
    <p:extLst>
      <p:ext uri="{BB962C8B-B14F-4D97-AF65-F5344CB8AC3E}">
        <p14:creationId xmlns:p14="http://schemas.microsoft.com/office/powerpoint/2010/main" val="37280686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03958864-6DE1-4CC9-75F8-0A7C5B381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191" y="30193"/>
            <a:ext cx="8528335" cy="67976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08A9CDE-5C44-D00F-04CA-B592C1327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24" y="236043"/>
            <a:ext cx="3712832" cy="1320800"/>
          </a:xfrm>
        </p:spPr>
        <p:txBody>
          <a:bodyPr>
            <a:noAutofit/>
          </a:bodyPr>
          <a:lstStyle/>
          <a:p>
            <a:r>
              <a:rPr lang="sk-SK" sz="5400" b="1" dirty="0" err="1"/>
              <a:t>Evaluation</a:t>
            </a:r>
            <a:r>
              <a:rPr lang="sk-SK" sz="5400" b="1" dirty="0"/>
              <a:t> of </a:t>
            </a:r>
            <a:br>
              <a:rPr lang="sk-SK" sz="5400" b="1" dirty="0"/>
            </a:br>
            <a:r>
              <a:rPr lang="sk-SK" sz="5400" b="1" dirty="0"/>
              <a:t>in</a:t>
            </a:r>
            <a:r>
              <a:rPr lang="en-US" sz="5400" b="1" dirty="0"/>
              <a:t>-</a:t>
            </a:r>
            <a:r>
              <a:rPr lang="sk-SK" sz="5400" b="1" dirty="0" err="1"/>
              <a:t>code</a:t>
            </a:r>
            <a:r>
              <a:rPr lang="en-US" sz="5400" b="1" dirty="0"/>
              <a:t> </a:t>
            </a:r>
            <a:r>
              <a:rPr lang="sk-SK" sz="5400" b="1" dirty="0"/>
              <a:t>variability</a:t>
            </a:r>
          </a:p>
        </p:txBody>
      </p:sp>
    </p:spTree>
    <p:extLst>
      <p:ext uri="{BB962C8B-B14F-4D97-AF65-F5344CB8AC3E}">
        <p14:creationId xmlns:p14="http://schemas.microsoft.com/office/powerpoint/2010/main" val="29969471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28308A-E447-04F3-6035-B53532C8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61" y="241046"/>
            <a:ext cx="10378593" cy="1320800"/>
          </a:xfrm>
        </p:spPr>
        <p:txBody>
          <a:bodyPr>
            <a:noAutofit/>
          </a:bodyPr>
          <a:lstStyle/>
          <a:p>
            <a:r>
              <a:rPr lang="sk-SK" sz="4800" b="1" dirty="0" err="1"/>
              <a:t>Motivation</a:t>
            </a:r>
            <a:r>
              <a:rPr lang="sk-SK" sz="4800" b="1" dirty="0"/>
              <a:t>: </a:t>
            </a:r>
            <a:r>
              <a:rPr lang="en-US" sz="4800" b="1" dirty="0"/>
              <a:t>Studying the </a:t>
            </a:r>
            <a:r>
              <a:rPr lang="sk-SK" sz="4800" b="1" dirty="0" err="1"/>
              <a:t>complexity</a:t>
            </a:r>
            <a:r>
              <a:rPr lang="sk-SK" sz="4800" b="1" dirty="0"/>
              <a:t> of in</a:t>
            </a:r>
            <a:r>
              <a:rPr lang="en-US" sz="4800" b="1" dirty="0"/>
              <a:t>-</a:t>
            </a:r>
            <a:r>
              <a:rPr lang="sk-SK" sz="4800" b="1" dirty="0" err="1"/>
              <a:t>code</a:t>
            </a:r>
            <a:r>
              <a:rPr lang="en-US" sz="4800" b="1" dirty="0"/>
              <a:t> </a:t>
            </a:r>
            <a:r>
              <a:rPr lang="sk-SK" sz="4800" b="1" dirty="0"/>
              <a:t>variability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919EF827-471A-DD9F-E312-DE74DDB59419}"/>
              </a:ext>
            </a:extLst>
          </p:cNvPr>
          <p:cNvSpPr txBox="1"/>
          <p:nvPr/>
        </p:nvSpPr>
        <p:spPr>
          <a:xfrm>
            <a:off x="429711" y="1820881"/>
            <a:ext cx="4897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err="1">
                <a:solidFill>
                  <a:srgbClr val="FF0000"/>
                </a:solidFill>
              </a:rPr>
              <a:t>Measure</a:t>
            </a:r>
            <a:r>
              <a:rPr lang="sk-SK" sz="2800" b="1" dirty="0">
                <a:solidFill>
                  <a:srgbClr val="FF0000"/>
                </a:solidFill>
              </a:rPr>
              <a:t> </a:t>
            </a:r>
            <a:r>
              <a:rPr lang="sk-SK" sz="2800" b="1" dirty="0" err="1">
                <a:solidFill>
                  <a:srgbClr val="FF0000"/>
                </a:solidFill>
              </a:rPr>
              <a:t>code</a:t>
            </a:r>
            <a:r>
              <a:rPr lang="sk-SK" sz="2800" b="1" dirty="0">
                <a:solidFill>
                  <a:srgbClr val="FF0000"/>
                </a:solidFill>
              </a:rPr>
              <a:t> </a:t>
            </a:r>
            <a:r>
              <a:rPr lang="sk-SK" sz="2800" b="1" dirty="0" err="1">
                <a:solidFill>
                  <a:srgbClr val="FF0000"/>
                </a:solidFill>
              </a:rPr>
              <a:t>complexity</a:t>
            </a:r>
            <a:r>
              <a:rPr lang="sk-SK" sz="2800" b="1" dirty="0">
                <a:solidFill>
                  <a:srgbClr val="FF0000"/>
                </a:solidFill>
              </a:rPr>
              <a:t> of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3A95CDE-3F29-C2DD-92C5-F293EA8A1159}"/>
              </a:ext>
            </a:extLst>
          </p:cNvPr>
          <p:cNvSpPr txBox="1"/>
          <p:nvPr/>
        </p:nvSpPr>
        <p:spPr>
          <a:xfrm>
            <a:off x="5399121" y="1911929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…to handle variability</a:t>
            </a:r>
            <a:endParaRPr lang="sk-SK" b="1" i="1" dirty="0"/>
          </a:p>
        </p:txBody>
      </p:sp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539F91C0-787A-589B-3F72-96835F0C9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090" y="2096594"/>
            <a:ext cx="7874231" cy="4261963"/>
          </a:xfrm>
        </p:spPr>
        <p:txBody>
          <a:bodyPr>
            <a:normAutofit fontScale="55000" lnSpcReduction="20000"/>
          </a:bodyPr>
          <a:lstStyle/>
          <a:p>
            <a:endParaRPr lang="sk-SK" sz="3200" dirty="0"/>
          </a:p>
          <a:p>
            <a:r>
              <a:rPr lang="sk-SK" sz="3200" dirty="0" err="1"/>
              <a:t>Code</a:t>
            </a:r>
            <a:r>
              <a:rPr lang="sk-SK" sz="3200" dirty="0"/>
              <a:t> </a:t>
            </a:r>
            <a:r>
              <a:rPr lang="sk-SK" sz="3200" dirty="0" err="1"/>
              <a:t>constructs</a:t>
            </a:r>
            <a:r>
              <a:rPr lang="sk-SK" sz="3200" dirty="0"/>
              <a:t> of variability management to </a:t>
            </a:r>
            <a:r>
              <a:rPr lang="sk-SK" sz="3200" dirty="0" err="1"/>
              <a:t>handle</a:t>
            </a:r>
            <a:r>
              <a:rPr lang="sk-SK" sz="3200" dirty="0"/>
              <a:t> variability</a:t>
            </a:r>
          </a:p>
          <a:p>
            <a:pPr lvl="1"/>
            <a:r>
              <a:rPr lang="sk-SK" sz="3000" dirty="0"/>
              <a:t>TO FIND LESS COMPLEX CODE CONSTRUCTS</a:t>
            </a:r>
          </a:p>
          <a:p>
            <a:pPr lvl="1"/>
            <a:r>
              <a:rPr lang="sk-SK" sz="3000" dirty="0"/>
              <a:t>TO EVALUATE INCODE EQUIVALENTS OF OUR LIGHTWEIGH METHOD CONSTRUCTS</a:t>
            </a:r>
          </a:p>
          <a:p>
            <a:pPr lvl="1"/>
            <a:r>
              <a:rPr lang="sk-SK" sz="3000" dirty="0"/>
              <a:t>TO DESIGN FILTERING OF VARIABILITY DEPENDENT CONTEXT</a:t>
            </a:r>
          </a:p>
          <a:p>
            <a:pPr lvl="1"/>
            <a:r>
              <a:rPr lang="sk-SK" sz="3000" dirty="0"/>
              <a:t>TO JUSTIFY THE SUPPORT OF LESS COMPLEX VARIABILITY CONSTRUCTS</a:t>
            </a:r>
          </a:p>
          <a:p>
            <a:r>
              <a:rPr lang="sk-SK" sz="3200" dirty="0" err="1"/>
              <a:t>Entire</a:t>
            </a:r>
            <a:r>
              <a:rPr lang="sk-SK" sz="3200" dirty="0"/>
              <a:t> variability management</a:t>
            </a:r>
          </a:p>
          <a:p>
            <a:pPr lvl="1"/>
            <a:r>
              <a:rPr lang="sk-SK" sz="3000" dirty="0"/>
              <a:t>TO MEASURE THE INFLUENCE OF CODE COMPLEXITY MEASURES</a:t>
            </a:r>
          </a:p>
          <a:p>
            <a:r>
              <a:rPr lang="sk-SK" sz="3200" dirty="0" err="1"/>
              <a:t>Expressions</a:t>
            </a:r>
            <a:r>
              <a:rPr lang="sk-SK" sz="3200" dirty="0"/>
              <a:t> </a:t>
            </a:r>
            <a:r>
              <a:rPr lang="sk-SK" sz="3200" dirty="0" err="1"/>
              <a:t>used</a:t>
            </a:r>
            <a:r>
              <a:rPr lang="sk-SK" sz="3200" dirty="0"/>
              <a:t> by variability management to </a:t>
            </a:r>
            <a:r>
              <a:rPr lang="sk-SK" sz="3200" dirty="0" err="1"/>
              <a:t>mark</a:t>
            </a:r>
            <a:r>
              <a:rPr lang="sk-SK" sz="3200" dirty="0"/>
              <a:t> variability</a:t>
            </a:r>
          </a:p>
          <a:p>
            <a:pPr lvl="1"/>
            <a:r>
              <a:rPr lang="sk-SK" sz="3000" dirty="0"/>
              <a:t>TO OPTIMIZE THEM</a:t>
            </a:r>
          </a:p>
          <a:p>
            <a:pPr lvl="1"/>
            <a:r>
              <a:rPr lang="sk-SK" sz="3000" dirty="0"/>
              <a:t>TO MAKE THEM MORE COMPREHENSIBLE WHILE PRESERVING FEATURE MODELS IN CODE</a:t>
            </a:r>
          </a:p>
          <a:p>
            <a:pPr marL="457200" lvl="1" indent="0">
              <a:buNone/>
            </a:pPr>
            <a:endParaRPr lang="sk-SK" sz="30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57015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id="{7B466598-0E98-9C06-6AF1-DF357B000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401" y="-6060"/>
            <a:ext cx="7474681" cy="6933394"/>
          </a:xfrm>
          <a:prstGeom prst="rect">
            <a:avLst/>
          </a:prstGeom>
        </p:spPr>
      </p:pic>
      <p:pic>
        <p:nvPicPr>
          <p:cNvPr id="2" name="Zástupný objekt pre obsah 4">
            <a:extLst>
              <a:ext uri="{FF2B5EF4-FFF2-40B4-BE49-F238E27FC236}">
                <a16:creationId xmlns:a16="http://schemas.microsoft.com/office/drawing/2014/main" id="{E1BC23AA-B4B0-CF85-DBF7-8CAAA6C82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791" y="2625997"/>
            <a:ext cx="6135208" cy="5690920"/>
          </a:xfrm>
          <a:prstGeom prst="rect">
            <a:avLst/>
          </a:prstGeom>
        </p:spPr>
      </p:pic>
      <p:sp>
        <p:nvSpPr>
          <p:cNvPr id="11" name="Dvojitá vlna 10">
            <a:extLst>
              <a:ext uri="{FF2B5EF4-FFF2-40B4-BE49-F238E27FC236}">
                <a16:creationId xmlns:a16="http://schemas.microsoft.com/office/drawing/2014/main" id="{A34B2E9B-E718-D62D-EE16-C121565C6071}"/>
              </a:ext>
            </a:extLst>
          </p:cNvPr>
          <p:cNvSpPr/>
          <p:nvPr/>
        </p:nvSpPr>
        <p:spPr>
          <a:xfrm>
            <a:off x="4670791" y="-299255"/>
            <a:ext cx="7474681" cy="3368039"/>
          </a:xfrm>
          <a:prstGeom prst="doubleWav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D50AE19-B7F7-3A97-6211-84B4444EAC5B}"/>
              </a:ext>
            </a:extLst>
          </p:cNvPr>
          <p:cNvSpPr txBox="1">
            <a:spLocks/>
          </p:cNvSpPr>
          <p:nvPr/>
        </p:nvSpPr>
        <p:spPr>
          <a:xfrm>
            <a:off x="5101822" y="124922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5400" b="1" dirty="0" err="1"/>
              <a:t>Measuring</a:t>
            </a:r>
            <a:r>
              <a:rPr lang="sk-SK" sz="5400" b="1" dirty="0"/>
              <a:t> in-</a:t>
            </a:r>
            <a:r>
              <a:rPr lang="sk-SK" sz="5400" b="1" dirty="0" err="1"/>
              <a:t>code</a:t>
            </a:r>
            <a:r>
              <a:rPr lang="sk-SK" sz="5400" b="1" dirty="0"/>
              <a:t> </a:t>
            </a:r>
            <a:r>
              <a:rPr lang="sk-SK" sz="5400" b="1" dirty="0" err="1"/>
              <a:t>complexity</a:t>
            </a:r>
            <a:r>
              <a:rPr lang="sk-SK" sz="5400" b="1" dirty="0"/>
              <a:t> of puzzle </a:t>
            </a:r>
          </a:p>
          <a:p>
            <a:r>
              <a:rPr lang="sk-SK" sz="5400" b="1" dirty="0"/>
              <a:t>to </a:t>
            </a:r>
            <a:r>
              <a:rPr lang="sk-SK" sz="5400" b="1" dirty="0" err="1"/>
              <a:t>play</a:t>
            </a:r>
            <a:r>
              <a:rPr lang="sk-SK" sz="5400" b="1" dirty="0"/>
              <a:t> SPL</a:t>
            </a: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0EF54EF5-9B95-6272-4282-B0FBE247C049}"/>
              </a:ext>
            </a:extLst>
          </p:cNvPr>
          <p:cNvSpPr/>
          <p:nvPr/>
        </p:nvSpPr>
        <p:spPr>
          <a:xfrm>
            <a:off x="8821083" y="2066852"/>
            <a:ext cx="3370917" cy="54276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0C98BDCF-3497-9335-7C9F-6E51023FEAEE}"/>
              </a:ext>
            </a:extLst>
          </p:cNvPr>
          <p:cNvSpPr txBox="1"/>
          <p:nvPr/>
        </p:nvSpPr>
        <p:spPr>
          <a:xfrm>
            <a:off x="9181441" y="2695969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5 </a:t>
            </a:r>
            <a:r>
              <a:rPr lang="sk-SK" b="1" dirty="0" err="1">
                <a:solidFill>
                  <a:schemeClr val="bg1"/>
                </a:solidFill>
              </a:rPr>
              <a:t>features</a:t>
            </a:r>
            <a:endParaRPr lang="sk-SK" b="1" dirty="0">
              <a:solidFill>
                <a:schemeClr val="bg1"/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C12D434-D34B-8446-DB8C-5812C65116C0}"/>
              </a:ext>
            </a:extLst>
          </p:cNvPr>
          <p:cNvSpPr txBox="1"/>
          <p:nvPr/>
        </p:nvSpPr>
        <p:spPr>
          <a:xfrm>
            <a:off x="9016492" y="4319031"/>
            <a:ext cx="2802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err="1">
                <a:solidFill>
                  <a:srgbClr val="FF0000"/>
                </a:solidFill>
              </a:rPr>
              <a:t>Wilcoxon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pair</a:t>
            </a:r>
            <a:r>
              <a:rPr lang="sk-SK" sz="2400" b="1" dirty="0">
                <a:solidFill>
                  <a:srgbClr val="FF0000"/>
                </a:solidFill>
              </a:rPr>
              <a:t> test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DEEFF886-9A91-06A2-1422-D56AFBBA6168}"/>
              </a:ext>
            </a:extLst>
          </p:cNvPr>
          <p:cNvSpPr txBox="1"/>
          <p:nvPr/>
        </p:nvSpPr>
        <p:spPr>
          <a:xfrm>
            <a:off x="9292208" y="4794591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- 0,</a:t>
            </a:r>
            <a:r>
              <a:rPr lang="en-US" dirty="0">
                <a:solidFill>
                  <a:schemeClr val="bg1"/>
                </a:solidFill>
              </a:rPr>
              <a:t>0</a:t>
            </a:r>
            <a:r>
              <a:rPr lang="sk-SK" dirty="0">
                <a:solidFill>
                  <a:schemeClr val="bg1"/>
                </a:solidFill>
              </a:rPr>
              <a:t>5 </a:t>
            </a:r>
            <a:r>
              <a:rPr lang="sk-SK" dirty="0" err="1">
                <a:solidFill>
                  <a:schemeClr val="bg1"/>
                </a:solidFill>
              </a:rPr>
              <a:t>significance</a:t>
            </a:r>
            <a:r>
              <a:rPr lang="sk-SK" dirty="0">
                <a:solidFill>
                  <a:schemeClr val="bg1"/>
                </a:solidFill>
              </a:rPr>
              <a:t> level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C65ECF1-2D1F-24C2-5260-6BEF3A241894}"/>
              </a:ext>
            </a:extLst>
          </p:cNvPr>
          <p:cNvSpPr txBox="1"/>
          <p:nvPr/>
        </p:nvSpPr>
        <p:spPr>
          <a:xfrm>
            <a:off x="9292208" y="5080731"/>
            <a:ext cx="2765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dirty="0" err="1">
                <a:solidFill>
                  <a:schemeClr val="bg1"/>
                </a:solidFill>
              </a:rPr>
              <a:t>independent</a:t>
            </a:r>
            <a:r>
              <a:rPr lang="sk-SK" dirty="0">
                <a:solidFill>
                  <a:schemeClr val="bg1"/>
                </a:solidFill>
              </a:rPr>
              <a:t> on </a:t>
            </a:r>
          </a:p>
          <a:p>
            <a:pPr lvl="1"/>
            <a:r>
              <a:rPr lang="sk-SK" dirty="0">
                <a:solidFill>
                  <a:schemeClr val="bg1"/>
                </a:solidFill>
              </a:rPr>
              <a:t>		</a:t>
            </a:r>
            <a:r>
              <a:rPr lang="sk-SK" dirty="0" err="1">
                <a:solidFill>
                  <a:schemeClr val="bg1"/>
                </a:solidFill>
              </a:rPr>
              <a:t>distribution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7C4F9213-25A1-2F0B-CA66-8ACE5071322B}"/>
              </a:ext>
            </a:extLst>
          </p:cNvPr>
          <p:cNvSpPr txBox="1"/>
          <p:nvPr/>
        </p:nvSpPr>
        <p:spPr>
          <a:xfrm>
            <a:off x="9181441" y="3065102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76 </a:t>
            </a:r>
            <a:r>
              <a:rPr lang="sk-SK" b="1" dirty="0" err="1">
                <a:solidFill>
                  <a:schemeClr val="bg1"/>
                </a:solidFill>
              </a:rPr>
              <a:t>files</a:t>
            </a:r>
            <a:r>
              <a:rPr lang="sk-SK" b="1" dirty="0">
                <a:solidFill>
                  <a:schemeClr val="bg1"/>
                </a:solidFill>
              </a:rPr>
              <a:t>, 84 </a:t>
            </a:r>
            <a:r>
              <a:rPr lang="sk-SK" b="1" dirty="0" err="1">
                <a:solidFill>
                  <a:schemeClr val="bg1"/>
                </a:solidFill>
              </a:rPr>
              <a:t>classes</a:t>
            </a:r>
            <a:endParaRPr lang="sk-SK" b="1" dirty="0">
              <a:solidFill>
                <a:schemeClr val="bg1"/>
              </a:solidFill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682135B8-AC01-3965-DDA9-54D4AC1AE018}"/>
              </a:ext>
            </a:extLst>
          </p:cNvPr>
          <p:cNvSpPr txBox="1"/>
          <p:nvPr/>
        </p:nvSpPr>
        <p:spPr>
          <a:xfrm>
            <a:off x="9181440" y="3448329"/>
            <a:ext cx="20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64 </a:t>
            </a:r>
            <a:r>
              <a:rPr lang="sk-SK" b="1" dirty="0" err="1">
                <a:solidFill>
                  <a:schemeClr val="bg1"/>
                </a:solidFill>
              </a:rPr>
              <a:t>unique</a:t>
            </a:r>
            <a:r>
              <a:rPr lang="sk-SK" b="1" dirty="0">
                <a:solidFill>
                  <a:schemeClr val="bg1"/>
                </a:solidFill>
              </a:rPr>
              <a:t> </a:t>
            </a:r>
            <a:r>
              <a:rPr lang="sk-SK" b="1" dirty="0" err="1">
                <a:solidFill>
                  <a:schemeClr val="bg1"/>
                </a:solidFill>
              </a:rPr>
              <a:t>classes</a:t>
            </a:r>
            <a:endParaRPr lang="sk-SK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518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A6FE1F15-657C-EAFA-A759-0497F92222BC}"/>
              </a:ext>
            </a:extLst>
          </p:cNvPr>
          <p:cNvSpPr txBox="1">
            <a:spLocks/>
          </p:cNvSpPr>
          <p:nvPr/>
        </p:nvSpPr>
        <p:spPr>
          <a:xfrm>
            <a:off x="6332739" y="240716"/>
            <a:ext cx="5532165" cy="17639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b="1" dirty="0" err="1">
                <a:solidFill>
                  <a:srgbClr val="FFC000"/>
                </a:solidFill>
              </a:rPr>
              <a:t>Commonality</a:t>
            </a:r>
            <a:r>
              <a:rPr lang="sk-SK" b="1" dirty="0"/>
              <a:t> </a:t>
            </a:r>
            <a:endParaRPr lang="en-US" b="1" dirty="0"/>
          </a:p>
          <a:p>
            <a:r>
              <a:rPr lang="en-US" b="1" dirty="0"/>
              <a:t>		</a:t>
            </a:r>
            <a:r>
              <a:rPr lang="sk-SK" b="1" dirty="0" err="1">
                <a:solidFill>
                  <a:srgbClr val="FF0000"/>
                </a:solidFill>
              </a:rPr>
              <a:t>vs</a:t>
            </a:r>
            <a:r>
              <a:rPr lang="sk-SK" b="1" dirty="0">
                <a:solidFill>
                  <a:srgbClr val="FF0000"/>
                </a:solidFill>
              </a:rPr>
              <a:t>.</a:t>
            </a:r>
            <a:r>
              <a:rPr lang="sk-SK" b="1" dirty="0"/>
              <a:t> 					</a:t>
            </a:r>
            <a:r>
              <a:rPr lang="sk-SK" b="1" dirty="0">
                <a:solidFill>
                  <a:srgbClr val="00B050"/>
                </a:solidFill>
              </a:rPr>
              <a:t>Variability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E6E0F4F-B981-92B2-07AC-BAE37ED32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5643" cy="5570738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FD7484D2-719C-13B7-E71E-2C282DF0C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25" y="2371751"/>
            <a:ext cx="7788676" cy="4486249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5293A298-FDA3-A4AB-B52D-FE9BF7353FD5}"/>
              </a:ext>
            </a:extLst>
          </p:cNvPr>
          <p:cNvSpPr txBox="1"/>
          <p:nvPr/>
        </p:nvSpPr>
        <p:spPr>
          <a:xfrm>
            <a:off x="101407" y="5570738"/>
            <a:ext cx="2427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00B050"/>
                </a:solidFill>
              </a:rPr>
              <a:t>Puzzle </a:t>
            </a:r>
            <a:r>
              <a:rPr lang="sk-SK" sz="3200" b="1" dirty="0" err="1">
                <a:solidFill>
                  <a:srgbClr val="00B050"/>
                </a:solidFill>
              </a:rPr>
              <a:t>app</a:t>
            </a:r>
            <a:r>
              <a:rPr lang="sk-SK" sz="32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32D2A65-1FDC-A968-CD7F-4A2DB9065BB6}"/>
              </a:ext>
            </a:extLst>
          </p:cNvPr>
          <p:cNvSpPr txBox="1"/>
          <p:nvPr/>
        </p:nvSpPr>
        <p:spPr>
          <a:xfrm>
            <a:off x="2112886" y="6205491"/>
            <a:ext cx="2401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err="1">
                <a:solidFill>
                  <a:srgbClr val="FFC000"/>
                </a:solidFill>
              </a:rPr>
              <a:t>Desing</a:t>
            </a:r>
            <a:r>
              <a:rPr lang="sk-SK" sz="3200" b="1" dirty="0">
                <a:solidFill>
                  <a:srgbClr val="FFC000"/>
                </a:solidFill>
              </a:rPr>
              <a:t> </a:t>
            </a:r>
            <a:r>
              <a:rPr lang="sk-SK" sz="3200" b="1" dirty="0" err="1">
                <a:solidFill>
                  <a:srgbClr val="FFC000"/>
                </a:solidFill>
              </a:rPr>
              <a:t>app</a:t>
            </a:r>
            <a:r>
              <a:rPr lang="sk-SK" sz="3200" b="1" dirty="0">
                <a:solidFill>
                  <a:srgbClr val="FFC000"/>
                </a:solidFill>
              </a:rPr>
              <a:t>.</a:t>
            </a:r>
            <a:endParaRPr lang="sk-SK" sz="3200" dirty="0">
              <a:solidFill>
                <a:srgbClr val="FFC000"/>
              </a:solidFill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2F9C8C0F-CE7E-67C0-A847-AB4C155DC56A}"/>
              </a:ext>
            </a:extLst>
          </p:cNvPr>
          <p:cNvSpPr txBox="1"/>
          <p:nvPr/>
        </p:nvSpPr>
        <p:spPr>
          <a:xfrm flipH="1">
            <a:off x="1682219" y="6036213"/>
            <a:ext cx="86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>
                <a:solidFill>
                  <a:srgbClr val="FF0000"/>
                </a:solidFill>
              </a:rPr>
              <a:t>vs</a:t>
            </a:r>
            <a:r>
              <a:rPr lang="sk-SK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117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3A34459-A4E7-790E-BFD3-60BA78815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880" y="0"/>
            <a:ext cx="8282120" cy="37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A7CA89F-F51B-7685-8C12-B09FC1702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46" y="44783"/>
            <a:ext cx="10915294" cy="1998588"/>
          </a:xfrm>
        </p:spPr>
        <p:txBody>
          <a:bodyPr>
            <a:noAutofit/>
          </a:bodyPr>
          <a:lstStyle/>
          <a:p>
            <a:r>
              <a:rPr lang="sk-SK" sz="5400" b="1" dirty="0" err="1"/>
              <a:t>Combining</a:t>
            </a:r>
            <a:r>
              <a:rPr lang="sk-SK" sz="5400" b="1" dirty="0"/>
              <a:t> </a:t>
            </a:r>
            <a:r>
              <a:rPr lang="sk-SK" sz="5400" b="1" dirty="0" err="1"/>
              <a:t>both</a:t>
            </a:r>
            <a:r>
              <a:rPr lang="sk-SK" sz="5400" b="1" dirty="0"/>
              <a:t> of </a:t>
            </a:r>
            <a:br>
              <a:rPr lang="sk-SK" sz="5400" b="1" dirty="0"/>
            </a:br>
            <a:r>
              <a:rPr lang="sk-SK" sz="5400" b="1" dirty="0"/>
              <a:t>    </a:t>
            </a:r>
            <a:r>
              <a:rPr lang="sk-SK" sz="5400" b="1" dirty="0" err="1"/>
              <a:t>their</a:t>
            </a:r>
            <a:r>
              <a:rPr lang="sk-SK" sz="5400" b="1" dirty="0"/>
              <a:t> </a:t>
            </a:r>
            <a:br>
              <a:rPr lang="sk-SK" sz="5400" b="1" dirty="0"/>
            </a:br>
            <a:r>
              <a:rPr lang="sk-SK" sz="5400" b="1" dirty="0" err="1"/>
              <a:t>platforms</a:t>
            </a:r>
            <a:r>
              <a:rPr lang="sk-SK" sz="5400" b="1" dirty="0"/>
              <a:t>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1C30FA0-06EB-4A78-C782-DFC4ADFFC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20739"/>
            <a:ext cx="5664370" cy="393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nak plus 5">
            <a:extLst>
              <a:ext uri="{FF2B5EF4-FFF2-40B4-BE49-F238E27FC236}">
                <a16:creationId xmlns:a16="http://schemas.microsoft.com/office/drawing/2014/main" id="{910E961E-3E1F-4944-14BC-067DFE5060CF}"/>
              </a:ext>
            </a:extLst>
          </p:cNvPr>
          <p:cNvSpPr/>
          <p:nvPr/>
        </p:nvSpPr>
        <p:spPr>
          <a:xfrm>
            <a:off x="5564136" y="3098692"/>
            <a:ext cx="963495" cy="1024865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Pravá zložená zátvorka 6">
            <a:extLst>
              <a:ext uri="{FF2B5EF4-FFF2-40B4-BE49-F238E27FC236}">
                <a16:creationId xmlns:a16="http://schemas.microsoft.com/office/drawing/2014/main" id="{71F1CE29-04F3-5F35-7899-86CEFBCC6B98}"/>
              </a:ext>
            </a:extLst>
          </p:cNvPr>
          <p:cNvSpPr/>
          <p:nvPr/>
        </p:nvSpPr>
        <p:spPr>
          <a:xfrm rot="4004189">
            <a:off x="7420402" y="3033499"/>
            <a:ext cx="389120" cy="5294036"/>
          </a:xfrm>
          <a:prstGeom prst="rightBrace">
            <a:avLst>
              <a:gd name="adj1" fmla="val 8333"/>
              <a:gd name="adj2" fmla="val 49256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DE6E4FBD-B524-BB26-4E91-E5D5CF58D8C0}"/>
              </a:ext>
            </a:extLst>
          </p:cNvPr>
          <p:cNvSpPr txBox="1"/>
          <p:nvPr/>
        </p:nvSpPr>
        <p:spPr>
          <a:xfrm>
            <a:off x="6937414" y="6005500"/>
            <a:ext cx="5413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Software </a:t>
            </a:r>
            <a:r>
              <a:rPr lang="sk-SK" sz="2400" b="1" dirty="0" err="1"/>
              <a:t>Product</a:t>
            </a:r>
            <a:r>
              <a:rPr lang="sk-SK" sz="2400" b="1" dirty="0"/>
              <a:t> </a:t>
            </a:r>
            <a:r>
              <a:rPr lang="sk-SK" sz="2400" b="1" dirty="0" err="1"/>
              <a:t>Line</a:t>
            </a:r>
            <a:r>
              <a:rPr lang="sk-SK" sz="2400" b="1" dirty="0"/>
              <a:t> to </a:t>
            </a:r>
            <a:r>
              <a:rPr lang="sk-SK" sz="2400" b="1" dirty="0" err="1"/>
              <a:t>Produce</a:t>
            </a:r>
            <a:endParaRPr lang="sk-SK" sz="2400" b="1" dirty="0"/>
          </a:p>
          <a:p>
            <a:r>
              <a:rPr lang="sk-SK" sz="2400" b="1" dirty="0"/>
              <a:t> </a:t>
            </a:r>
            <a:r>
              <a:rPr lang="sk-SK" sz="2400" b="1" dirty="0" err="1"/>
              <a:t>Stateful</a:t>
            </a:r>
            <a:r>
              <a:rPr lang="sk-SK" sz="2400" b="1" dirty="0"/>
              <a:t> </a:t>
            </a:r>
            <a:r>
              <a:rPr lang="sk-SK" sz="2400" b="1" dirty="0" err="1"/>
              <a:t>Canvas</a:t>
            </a:r>
            <a:r>
              <a:rPr lang="sk-SK" sz="2400" b="1" dirty="0"/>
              <a:t> Software </a:t>
            </a:r>
            <a:r>
              <a:rPr lang="sk-SK" sz="2400" b="1" dirty="0" err="1"/>
              <a:t>Products</a:t>
            </a:r>
            <a:endParaRPr lang="sk-SK" sz="2400" b="1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58559E75-074C-D5D4-BED5-87592DF0E182}"/>
              </a:ext>
            </a:extLst>
          </p:cNvPr>
          <p:cNvSpPr txBox="1"/>
          <p:nvPr/>
        </p:nvSpPr>
        <p:spPr>
          <a:xfrm>
            <a:off x="7876239" y="3796984"/>
            <a:ext cx="4023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-</a:t>
            </a:r>
            <a:r>
              <a:rPr lang="sk-SK" dirty="0" err="1"/>
              <a:t>users</a:t>
            </a:r>
            <a:r>
              <a:rPr lang="sk-SK" dirty="0"/>
              <a:t> </a:t>
            </a:r>
            <a:r>
              <a:rPr lang="sk-SK" dirty="0" err="1"/>
              <a:t>wants</a:t>
            </a:r>
            <a:r>
              <a:rPr lang="sk-SK" dirty="0"/>
              <a:t> </a:t>
            </a:r>
            <a:r>
              <a:rPr lang="sk-SK" dirty="0" err="1"/>
              <a:t>all</a:t>
            </a:r>
            <a:r>
              <a:rPr lang="sk-SK" dirty="0"/>
              <a:t> </a:t>
            </a:r>
            <a:r>
              <a:rPr lang="sk-SK" dirty="0" err="1"/>
              <a:t>features</a:t>
            </a:r>
            <a:r>
              <a:rPr lang="sk-SK" dirty="0"/>
              <a:t> to </a:t>
            </a:r>
          </a:p>
          <a:p>
            <a:r>
              <a:rPr lang="sk-SK" dirty="0" err="1"/>
              <a:t>make</a:t>
            </a:r>
            <a:r>
              <a:rPr lang="sk-SK" dirty="0"/>
              <a:t> </a:t>
            </a:r>
            <a:r>
              <a:rPr lang="sk-SK" dirty="0" err="1"/>
              <a:t>final</a:t>
            </a:r>
            <a:r>
              <a:rPr lang="sk-SK" dirty="0"/>
              <a:t> design as </a:t>
            </a:r>
            <a:r>
              <a:rPr lang="sk-SK" dirty="0" err="1"/>
              <a:t>good</a:t>
            </a:r>
            <a:r>
              <a:rPr lang="sk-SK" dirty="0"/>
              <a:t> as </a:t>
            </a:r>
            <a:r>
              <a:rPr lang="sk-SK" dirty="0" err="1"/>
              <a:t>possible</a:t>
            </a:r>
            <a:endParaRPr lang="sk-SK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21FDC89A-3DE1-9129-D046-7C3C4DEA3BD9}"/>
              </a:ext>
            </a:extLst>
          </p:cNvPr>
          <p:cNvSpPr txBox="1"/>
          <p:nvPr/>
        </p:nvSpPr>
        <p:spPr>
          <a:xfrm>
            <a:off x="5623993" y="4041199"/>
            <a:ext cx="260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FOR REUSE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FC62B7FB-B6A7-30D8-C337-09B7427D646B}"/>
              </a:ext>
            </a:extLst>
          </p:cNvPr>
          <p:cNvSpPr txBox="1"/>
          <p:nvPr/>
        </p:nvSpPr>
        <p:spPr>
          <a:xfrm>
            <a:off x="4034830" y="4992462"/>
            <a:ext cx="4463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-majority of changes </a:t>
            </a:r>
          </a:p>
          <a:p>
            <a:r>
              <a:rPr lang="en-US" dirty="0"/>
              <a:t>are necessary for the new </a:t>
            </a:r>
          </a:p>
          <a:p>
            <a:r>
              <a:rPr lang="en-US" dirty="0"/>
              <a:t>type of product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6F71B760-9008-74E8-2C94-5B5B71473A76}"/>
              </a:ext>
            </a:extLst>
          </p:cNvPr>
          <p:cNvSpPr txBox="1"/>
          <p:nvPr/>
        </p:nvSpPr>
        <p:spPr>
          <a:xfrm>
            <a:off x="2337817" y="5951062"/>
            <a:ext cx="3708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-</a:t>
            </a:r>
            <a:r>
              <a:rPr lang="sk-SK" dirty="0" err="1"/>
              <a:t>platform</a:t>
            </a:r>
            <a:r>
              <a:rPr lang="sk-SK" dirty="0"/>
              <a:t> </a:t>
            </a:r>
            <a:r>
              <a:rPr lang="sk-SK" dirty="0" err="1"/>
              <a:t>fits</a:t>
            </a:r>
            <a:r>
              <a:rPr lang="sk-SK" dirty="0"/>
              <a:t> </a:t>
            </a:r>
            <a:r>
              <a:rPr lang="sk-SK" dirty="0" err="1"/>
              <a:t>best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developing</a:t>
            </a:r>
            <a:r>
              <a:rPr lang="sk-SK" dirty="0"/>
              <a:t> </a:t>
            </a:r>
          </a:p>
          <a:p>
            <a:r>
              <a:rPr lang="sk-SK" dirty="0"/>
              <a:t>new </a:t>
            </a:r>
            <a:r>
              <a:rPr lang="sk-SK" dirty="0" err="1"/>
              <a:t>algorithms</a:t>
            </a:r>
            <a:r>
              <a:rPr lang="sk-SK" dirty="0"/>
              <a:t> </a:t>
            </a:r>
          </a:p>
          <a:p>
            <a:r>
              <a:rPr lang="sk-SK" dirty="0"/>
              <a:t>and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its</a:t>
            </a:r>
            <a:r>
              <a:rPr lang="sk-SK" dirty="0"/>
              <a:t> </a:t>
            </a:r>
            <a:r>
              <a:rPr lang="sk-SK" dirty="0" err="1"/>
              <a:t>interactions</a:t>
            </a:r>
            <a:endParaRPr lang="sk-SK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D6BCEF3A-6298-2F7B-1EAD-59375375E19A}"/>
              </a:ext>
            </a:extLst>
          </p:cNvPr>
          <p:cNvSpPr txBox="1"/>
          <p:nvPr/>
        </p:nvSpPr>
        <p:spPr>
          <a:xfrm>
            <a:off x="466317" y="2548096"/>
            <a:ext cx="412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-</a:t>
            </a:r>
            <a:r>
              <a:rPr lang="sk-SK" dirty="0" err="1"/>
              <a:t>often</a:t>
            </a:r>
            <a:r>
              <a:rPr lang="sk-SK" dirty="0"/>
              <a:t> </a:t>
            </a:r>
            <a:r>
              <a:rPr lang="sk-SK" dirty="0" err="1"/>
              <a:t>realized</a:t>
            </a:r>
            <a:r>
              <a:rPr lang="sk-SK" dirty="0"/>
              <a:t> in automobile </a:t>
            </a:r>
            <a:r>
              <a:rPr lang="sk-SK" dirty="0" err="1"/>
              <a:t>industry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631457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5967E7-40D6-1EF1-5413-5405E8BD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089" y="498707"/>
            <a:ext cx="8596668" cy="1320800"/>
          </a:xfrm>
        </p:spPr>
        <p:txBody>
          <a:bodyPr>
            <a:noAutofit/>
          </a:bodyPr>
          <a:lstStyle/>
          <a:p>
            <a:r>
              <a:rPr lang="en-US" sz="5400" b="1" dirty="0"/>
              <a:t>Cases to evaluate in-code complexity</a:t>
            </a:r>
            <a:endParaRPr lang="sk-SK" sz="5400" b="1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48028143-0EF3-EC91-640A-DADEF16D92C6}"/>
              </a:ext>
            </a:extLst>
          </p:cNvPr>
          <p:cNvSpPr txBox="1">
            <a:spLocks/>
          </p:cNvSpPr>
          <p:nvPr/>
        </p:nvSpPr>
        <p:spPr>
          <a:xfrm>
            <a:off x="429450" y="2665761"/>
            <a:ext cx="9643818" cy="7093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rgbClr val="00B050"/>
                </a:solidFill>
              </a:rPr>
              <a:t>Case 1:  </a:t>
            </a:r>
            <a:r>
              <a:rPr lang="en-US" sz="2400" dirty="0"/>
              <a:t>Variability is expressed using detachable decorators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54C36770-FC66-785F-011D-D6AAC0C7F5A0}"/>
              </a:ext>
            </a:extLst>
          </p:cNvPr>
          <p:cNvSpPr txBox="1">
            <a:spLocks/>
          </p:cNvSpPr>
          <p:nvPr/>
        </p:nvSpPr>
        <p:spPr>
          <a:xfrm>
            <a:off x="429450" y="3277220"/>
            <a:ext cx="9643818" cy="7093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2800" b="1" dirty="0">
                <a:solidFill>
                  <a:srgbClr val="00B050"/>
                </a:solidFill>
              </a:rPr>
              <a:t>Case 2:  </a:t>
            </a:r>
            <a:r>
              <a:rPr lang="en-US" sz="9600" dirty="0"/>
              <a:t>Variability is expressed using detachable decorators, 				   but without variability configuration expressions</a:t>
            </a:r>
            <a:endParaRPr lang="sk-SK" sz="9600" b="1" dirty="0">
              <a:solidFill>
                <a:srgbClr val="FF0000"/>
              </a:solidFill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416120D4-78D2-6D15-7D36-468B62C55946}"/>
              </a:ext>
            </a:extLst>
          </p:cNvPr>
          <p:cNvSpPr txBox="1">
            <a:spLocks/>
          </p:cNvSpPr>
          <p:nvPr/>
        </p:nvSpPr>
        <p:spPr>
          <a:xfrm>
            <a:off x="429450" y="4044176"/>
            <a:ext cx="9643818" cy="7093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rgbClr val="00B050"/>
                </a:solidFill>
              </a:rPr>
              <a:t>Case 3:  </a:t>
            </a:r>
            <a:r>
              <a:rPr lang="en-US" sz="2400" dirty="0"/>
              <a:t>Variability is expressed using wrappers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4EFD11E9-9C58-A6A2-3928-66AF6A1F28E7}"/>
              </a:ext>
            </a:extLst>
          </p:cNvPr>
          <p:cNvSpPr txBox="1">
            <a:spLocks/>
          </p:cNvSpPr>
          <p:nvPr/>
        </p:nvSpPr>
        <p:spPr>
          <a:xfrm>
            <a:off x="429450" y="4655635"/>
            <a:ext cx="9643818" cy="7093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rgbClr val="00B050"/>
                </a:solidFill>
              </a:rPr>
              <a:t>Case 4:  </a:t>
            </a:r>
            <a:r>
              <a:rPr lang="en-US" sz="2400" dirty="0"/>
              <a:t>Variability</a:t>
            </a:r>
            <a:r>
              <a:rPr lang="en-US" sz="1200" dirty="0"/>
              <a:t> </a:t>
            </a:r>
            <a:r>
              <a:rPr lang="en-US" sz="2400" dirty="0"/>
              <a:t>is not expressed at all 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BC9D7088-B258-8BF0-8168-DA925424D554}"/>
              </a:ext>
            </a:extLst>
          </p:cNvPr>
          <p:cNvSpPr txBox="1">
            <a:spLocks/>
          </p:cNvSpPr>
          <p:nvPr/>
        </p:nvSpPr>
        <p:spPr>
          <a:xfrm>
            <a:off x="429450" y="5259038"/>
            <a:ext cx="9643818" cy="12235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500" b="1" dirty="0">
                <a:solidFill>
                  <a:srgbClr val="00B050"/>
                </a:solidFill>
              </a:rPr>
              <a:t>Case 5:  </a:t>
            </a:r>
            <a:r>
              <a:rPr lang="en-US" sz="2600" dirty="0"/>
              <a:t>Variability is expressed using detachable decorators, but			   additional unwanted dead code constructs are not					   included for illegal decorators </a:t>
            </a:r>
            <a:endParaRPr lang="sk-SK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262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755D3DCB-ED47-FE5A-06E1-9EA96AE5ECEE}"/>
              </a:ext>
            </a:extLst>
          </p:cNvPr>
          <p:cNvSpPr txBox="1"/>
          <p:nvPr/>
        </p:nvSpPr>
        <p:spPr>
          <a:xfrm>
            <a:off x="986325" y="4281696"/>
            <a:ext cx="90687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l" rtl="0"/>
            <a:r>
              <a:rPr lang="en-US" sz="1800" b="1" i="0" u="none" strike="noStrike" baseline="0" dirty="0">
                <a:highlight>
                  <a:srgbClr val="800000"/>
                </a:highlight>
                <a:latin typeface="Calibri" panose="020F0502020204030204" pitchFamily="34" charset="0"/>
              </a:rPr>
              <a:t>EXPRESSION_START50 </a:t>
            </a:r>
            <a:r>
              <a:rPr lang="en-US" sz="1800" b="1" i="0" u="none" strike="noStrike" baseline="0" dirty="0">
                <a:latin typeface="Calibri" panose="020F0502020204030204" pitchFamily="34" charset="0"/>
              </a:rPr>
              <a:t>= </a:t>
            </a:r>
            <a:r>
              <a:rPr lang="en-US" sz="1800" b="1" i="0" u="none" strike="noStrike" baseline="0" dirty="0">
                <a:highlight>
                  <a:srgbClr val="008000"/>
                </a:highlight>
                <a:latin typeface="Calibri" panose="020F0502020204030204" pitchFamily="34" charset="0"/>
              </a:rPr>
              <a:t>{"OR": { "</a:t>
            </a:r>
            <a:r>
              <a:rPr lang="en-US" sz="1800" b="1" i="0" u="none" strike="noStrike" baseline="0" dirty="0" err="1">
                <a:highlight>
                  <a:srgbClr val="008000"/>
                </a:highlight>
                <a:latin typeface="Calibri" panose="020F0502020204030204" pitchFamily="34" charset="0"/>
              </a:rPr>
              <a:t>zoomCoordinates</a:t>
            </a:r>
            <a:r>
              <a:rPr lang="en-US" sz="1800" b="1" i="0" u="none" strike="noStrike" baseline="0" dirty="0">
                <a:highlight>
                  <a:srgbClr val="008000"/>
                </a:highlight>
                <a:latin typeface="Calibri" panose="020F0502020204030204" pitchFamily="34" charset="0"/>
              </a:rPr>
              <a:t>": "true", "</a:t>
            </a:r>
            <a:r>
              <a:rPr lang="en-US" sz="1800" b="1" i="0" u="none" strike="noStrike" baseline="0" dirty="0" err="1">
                <a:highlight>
                  <a:srgbClr val="008000"/>
                </a:highlight>
                <a:latin typeface="Calibri" panose="020F0502020204030204" pitchFamily="34" charset="0"/>
              </a:rPr>
              <a:t>zoomValue</a:t>
            </a:r>
            <a:r>
              <a:rPr lang="en-US" sz="1800" b="1" i="0" u="none" strike="noStrike" baseline="0" dirty="0">
                <a:highlight>
                  <a:srgbClr val="008000"/>
                </a:highlight>
                <a:latin typeface="Calibri" panose="020F0502020204030204" pitchFamily="34" charset="0"/>
              </a:rPr>
              <a:t>": "true" }};</a:t>
            </a:r>
          </a:p>
          <a:p>
            <a:pPr marR="0" algn="l" rtl="0"/>
            <a:r>
              <a:rPr lang="en-US" sz="1800" b="1" i="0" u="none" strike="noStrike" baseline="0" dirty="0">
                <a:latin typeface="Calibri" panose="020F0502020204030204" pitchFamily="34" charset="0"/>
              </a:rPr>
              <a:t>let </a:t>
            </a:r>
            <a:r>
              <a:rPr lang="en-US" sz="1800" b="1" i="0" u="none" strike="noStrike" baseline="0" dirty="0" err="1">
                <a:latin typeface="Calibri" panose="020F0502020204030204" pitchFamily="34" charset="0"/>
              </a:rPr>
              <a:t>zoomConfig</a:t>
            </a:r>
            <a:r>
              <a:rPr lang="en-US" sz="1800" b="1" i="0" u="none" strike="noStrike" baseline="0" dirty="0">
                <a:latin typeface="Calibri" panose="020F0502020204030204" pitchFamily="34" charset="0"/>
              </a:rPr>
              <a:t> = {"name": "Zoom", "path": "/puzzle/zoom", </a:t>
            </a:r>
            <a:endParaRPr lang="sk-SK" sz="1800" b="1" i="0" u="none" strike="noStrike" baseline="0" dirty="0">
              <a:latin typeface="Calibri" panose="020F0502020204030204" pitchFamily="34" charset="0"/>
            </a:endParaRPr>
          </a:p>
          <a:p>
            <a:pPr marR="0" algn="l" rtl="0"/>
            <a:r>
              <a:rPr lang="sk-SK" b="1" dirty="0">
                <a:latin typeface="Calibri" panose="020F0502020204030204" pitchFamily="34" charset="0"/>
              </a:rPr>
              <a:t>	</a:t>
            </a:r>
            <a:r>
              <a:rPr lang="en-US" sz="1800" b="1" i="0" u="none" strike="noStrike" baseline="0" dirty="0">
                <a:latin typeface="Calibri" panose="020F0502020204030204" pitchFamily="34" charset="0"/>
              </a:rPr>
              <a:t>"</a:t>
            </a:r>
            <a:r>
              <a:rPr lang="en-US" sz="1800" b="1" i="0" u="none" strike="noStrike" baseline="0" dirty="0" err="1">
                <a:latin typeface="Calibri" panose="020F0502020204030204" pitchFamily="34" charset="0"/>
              </a:rPr>
              <a:t>componentPathInModule</a:t>
            </a:r>
            <a:r>
              <a:rPr lang="en-US" sz="1800" b="1" i="0" u="none" strike="noStrike" baseline="0" dirty="0">
                <a:latin typeface="Calibri" panose="020F0502020204030204" pitchFamily="34" charset="0"/>
              </a:rPr>
              <a:t>": "zoom", "</a:t>
            </a:r>
            <a:r>
              <a:rPr lang="en-US" sz="1800" b="1" i="0" u="none" strike="noStrike" baseline="0" dirty="0" err="1">
                <a:latin typeface="Calibri" panose="020F0502020204030204" pitchFamily="34" charset="0"/>
              </a:rPr>
              <a:t>componentRef</a:t>
            </a:r>
            <a:r>
              <a:rPr lang="en-US" sz="1800" b="1" i="0" u="none" strike="noStrike" baseline="0" dirty="0">
                <a:latin typeface="Calibri" panose="020F0502020204030204" pitchFamily="34" charset="0"/>
              </a:rPr>
              <a:t>": </a:t>
            </a:r>
            <a:r>
              <a:rPr lang="en-US" sz="1800" b="1" i="0" u="none" strike="noStrike" baseline="0" dirty="0" err="1">
                <a:latin typeface="Calibri" panose="020F0502020204030204" pitchFamily="34" charset="0"/>
              </a:rPr>
              <a:t>ZoomManagementComponent</a:t>
            </a:r>
            <a:r>
              <a:rPr lang="en-US" sz="1800" b="1" i="0" u="none" strike="noStrike" baseline="0" dirty="0">
                <a:latin typeface="Calibri" panose="020F0502020204030204" pitchFamily="34" charset="0"/>
              </a:rPr>
              <a:t>};</a:t>
            </a:r>
          </a:p>
          <a:p>
            <a:pPr marR="0" algn="l" rtl="0"/>
            <a:r>
              <a:rPr lang="en-US" sz="1800" b="1" i="0" u="none" strike="noStrike" baseline="0" dirty="0">
                <a:highlight>
                  <a:srgbClr val="800000"/>
                </a:highlight>
                <a:latin typeface="Calibri" panose="020F0502020204030204" pitchFamily="34" charset="0"/>
              </a:rPr>
              <a:t>ELSE50 = { "ELSE": "~~~~~~~~~~~~~~~~~~~~~~~~~" };</a:t>
            </a:r>
          </a:p>
          <a:p>
            <a:pPr marR="0" algn="l" rtl="0"/>
            <a:r>
              <a:rPr lang="en-US" sz="1800" b="1" i="0" u="none" strike="noStrike" baseline="0" dirty="0">
                <a:highlight>
                  <a:srgbClr val="FF00FF"/>
                </a:highlight>
                <a:latin typeface="Calibri" panose="020F0502020204030204" pitchFamily="34" charset="0"/>
              </a:rPr>
              <a:t>let </a:t>
            </a:r>
            <a:r>
              <a:rPr lang="en-US" sz="1800" b="1" i="0" u="none" strike="noStrike" baseline="0" dirty="0" err="1">
                <a:highlight>
                  <a:srgbClr val="FF00FF"/>
                </a:highlight>
                <a:latin typeface="Calibri" panose="020F0502020204030204" pitchFamily="34" charset="0"/>
              </a:rPr>
              <a:t>zoomConfig</a:t>
            </a:r>
            <a:r>
              <a:rPr lang="en-US" sz="1800" b="1" i="0" u="none" strike="noStrike" baseline="0" dirty="0">
                <a:highlight>
                  <a:srgbClr val="FF00FF"/>
                </a:highlight>
                <a:latin typeface="Calibri" panose="020F0502020204030204" pitchFamily="34" charset="0"/>
              </a:rPr>
              <a:t> = null;</a:t>
            </a:r>
          </a:p>
          <a:p>
            <a:pPr marR="0" algn="l" rtl="0"/>
            <a:r>
              <a:rPr lang="en-US" sz="1800" b="1" i="0" u="none" strike="noStrike" baseline="0" dirty="0">
                <a:highlight>
                  <a:srgbClr val="800000"/>
                </a:highlight>
                <a:latin typeface="Calibri" panose="020F0502020204030204" pitchFamily="34" charset="0"/>
              </a:rPr>
              <a:t>EXPRESSION_END50 = { "EXPRESSION_END": "---------------------------" };</a:t>
            </a:r>
            <a:endParaRPr lang="sk-SK" dirty="0">
              <a:highlight>
                <a:srgbClr val="800000"/>
              </a:highlight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4F39E86B-6F89-D41F-8F98-0053F2793F98}"/>
              </a:ext>
            </a:extLst>
          </p:cNvPr>
          <p:cNvSpPr txBox="1"/>
          <p:nvPr/>
        </p:nvSpPr>
        <p:spPr>
          <a:xfrm>
            <a:off x="856785" y="915352"/>
            <a:ext cx="99611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l" rtl="0"/>
            <a:r>
              <a:rPr lang="en-US" sz="1800" b="1" i="0" u="none" strike="noStrike" baseline="0" dirty="0">
                <a:highlight>
                  <a:srgbClr val="FF0000"/>
                </a:highlight>
                <a:latin typeface="Calibri" panose="020F0502020204030204" pitchFamily="34" charset="0"/>
              </a:rPr>
              <a:t>// @ts-ignore</a:t>
            </a:r>
          </a:p>
          <a:p>
            <a:pPr marR="0" algn="l" rtl="0"/>
            <a:r>
              <a:rPr lang="en-US" sz="1800" b="1" i="0" u="none" strike="noStrike" baseline="0" dirty="0">
                <a:latin typeface="Calibri" panose="020F0502020204030204" pitchFamily="34" charset="0"/>
              </a:rPr>
              <a:t>@DecoratorTypesService.skipLineVariableDeclaration(</a:t>
            </a:r>
            <a:endParaRPr lang="sk-SK" sz="1800" b="1" i="0" u="none" strike="noStrike" baseline="0" dirty="0">
              <a:latin typeface="Calibri" panose="020F0502020204030204" pitchFamily="34" charset="0"/>
            </a:endParaRPr>
          </a:p>
          <a:p>
            <a:pPr marR="0" algn="l" rtl="0"/>
            <a:r>
              <a:rPr lang="sk-SK" b="1" dirty="0">
                <a:latin typeface="Calibri" panose="020F0502020204030204" pitchFamily="34" charset="0"/>
              </a:rPr>
              <a:t>		</a:t>
            </a:r>
            <a:r>
              <a:rPr lang="en-US" sz="1800" b="1" i="0" u="none" strike="noStrike" baseline="0" dirty="0">
                <a:highlight>
                  <a:srgbClr val="008000"/>
                </a:highlight>
                <a:latin typeface="Calibri" panose="020F0502020204030204" pitchFamily="34" charset="0"/>
              </a:rPr>
              <a:t>{"OR": { "</a:t>
            </a:r>
            <a:r>
              <a:rPr lang="en-US" sz="1800" b="1" i="0" u="none" strike="noStrike" baseline="0" dirty="0" err="1">
                <a:highlight>
                  <a:srgbClr val="008000"/>
                </a:highlight>
                <a:latin typeface="Calibri" panose="020F0502020204030204" pitchFamily="34" charset="0"/>
              </a:rPr>
              <a:t>zoomCoordinates</a:t>
            </a:r>
            <a:r>
              <a:rPr lang="en-US" sz="1800" b="1" i="0" u="none" strike="noStrike" baseline="0" dirty="0">
                <a:highlight>
                  <a:srgbClr val="008000"/>
                </a:highlight>
                <a:latin typeface="Calibri" panose="020F0502020204030204" pitchFamily="34" charset="0"/>
              </a:rPr>
              <a:t>": "true", "</a:t>
            </a:r>
            <a:r>
              <a:rPr lang="en-US" sz="1800" b="1" i="0" u="none" strike="noStrike" baseline="0" dirty="0" err="1">
                <a:highlight>
                  <a:srgbClr val="008000"/>
                </a:highlight>
                <a:latin typeface="Calibri" panose="020F0502020204030204" pitchFamily="34" charset="0"/>
              </a:rPr>
              <a:t>zoomValue</a:t>
            </a:r>
            <a:r>
              <a:rPr lang="en-US" sz="1800" b="1" i="0" u="none" strike="noStrike" baseline="0" dirty="0">
                <a:highlight>
                  <a:srgbClr val="008000"/>
                </a:highlight>
                <a:latin typeface="Calibri" panose="020F0502020204030204" pitchFamily="34" charset="0"/>
              </a:rPr>
              <a:t>": "true" }}</a:t>
            </a:r>
            <a:r>
              <a:rPr lang="en-US" sz="1800" b="1" i="0" u="none" strike="noStrike" baseline="0" dirty="0">
                <a:latin typeface="Calibri" panose="020F0502020204030204" pitchFamily="34" charset="0"/>
              </a:rPr>
              <a:t>, "[</a:t>
            </a:r>
            <a:r>
              <a:rPr lang="en-US" sz="1800" b="1" i="0" u="none" strike="noStrike" baseline="0" dirty="0">
                <a:highlight>
                  <a:srgbClr val="FF00FF"/>
                </a:highlight>
                <a:latin typeface="Calibri" panose="020F0502020204030204" pitchFamily="34" charset="0"/>
              </a:rPr>
              <a:t>NOT=let </a:t>
            </a:r>
            <a:r>
              <a:rPr lang="en-US" sz="1800" b="1" i="0" u="none" strike="noStrike" baseline="0" dirty="0" err="1">
                <a:highlight>
                  <a:srgbClr val="FF00FF"/>
                </a:highlight>
                <a:latin typeface="Calibri" panose="020F0502020204030204" pitchFamily="34" charset="0"/>
              </a:rPr>
              <a:t>zoomConfig</a:t>
            </a:r>
            <a:r>
              <a:rPr lang="en-US" sz="1800" b="1" i="0" u="none" strike="noStrike" baseline="0" dirty="0">
                <a:highlight>
                  <a:srgbClr val="FF00FF"/>
                </a:highlight>
                <a:latin typeface="Calibri" panose="020F0502020204030204" pitchFamily="34" charset="0"/>
              </a:rPr>
              <a:t> = null</a:t>
            </a:r>
            <a:r>
              <a:rPr lang="en-US" sz="1800" b="1" i="0" u="none" strike="noStrike" baseline="0" dirty="0">
                <a:latin typeface="Calibri" panose="020F0502020204030204" pitchFamily="34" charset="0"/>
              </a:rPr>
              <a:t>;]")</a:t>
            </a:r>
          </a:p>
          <a:p>
            <a:pPr marR="0" algn="l" rtl="0"/>
            <a:r>
              <a:rPr lang="en-US" sz="1800" b="1" i="0" u="none" strike="noStrike" baseline="0" dirty="0">
                <a:latin typeface="Calibri" panose="020F0502020204030204" pitchFamily="34" charset="0"/>
              </a:rPr>
              <a:t>let </a:t>
            </a:r>
            <a:r>
              <a:rPr lang="en-US" sz="1800" b="1" i="0" u="none" strike="noStrike" baseline="0" dirty="0" err="1">
                <a:latin typeface="Calibri" panose="020F0502020204030204" pitchFamily="34" charset="0"/>
              </a:rPr>
              <a:t>zoomConfig</a:t>
            </a:r>
            <a:r>
              <a:rPr lang="en-US" sz="1800" b="1" i="0" u="none" strike="noStrike" baseline="0" dirty="0">
                <a:latin typeface="Calibri" panose="020F0502020204030204" pitchFamily="34" charset="0"/>
              </a:rPr>
              <a:t> = {"name": "Zoom", "path": "/puzzle/zoom", </a:t>
            </a:r>
            <a:endParaRPr lang="sk-SK" sz="1800" b="1" i="0" u="none" strike="noStrike" baseline="0" dirty="0">
              <a:latin typeface="Calibri" panose="020F0502020204030204" pitchFamily="34" charset="0"/>
            </a:endParaRPr>
          </a:p>
          <a:p>
            <a:pPr marR="0" algn="l" rtl="0"/>
            <a:r>
              <a:rPr lang="sk-SK" b="1" dirty="0">
                <a:latin typeface="Calibri" panose="020F0502020204030204" pitchFamily="34" charset="0"/>
              </a:rPr>
              <a:t>		</a:t>
            </a:r>
            <a:r>
              <a:rPr lang="en-US" sz="1800" b="1" i="0" u="none" strike="noStrike" baseline="0" dirty="0">
                <a:latin typeface="Calibri" panose="020F0502020204030204" pitchFamily="34" charset="0"/>
              </a:rPr>
              <a:t>"</a:t>
            </a:r>
            <a:r>
              <a:rPr lang="en-US" sz="1800" b="1" i="0" u="none" strike="noStrike" baseline="0" dirty="0" err="1">
                <a:latin typeface="Calibri" panose="020F0502020204030204" pitchFamily="34" charset="0"/>
              </a:rPr>
              <a:t>componentPathInModule</a:t>
            </a:r>
            <a:r>
              <a:rPr lang="en-US" sz="1800" b="1" i="0" u="none" strike="noStrike" baseline="0" dirty="0">
                <a:latin typeface="Calibri" panose="020F0502020204030204" pitchFamily="34" charset="0"/>
              </a:rPr>
              <a:t>": "zoom", "</a:t>
            </a:r>
            <a:r>
              <a:rPr lang="en-US" sz="1800" b="1" i="0" u="none" strike="noStrike" baseline="0" dirty="0" err="1">
                <a:latin typeface="Calibri" panose="020F0502020204030204" pitchFamily="34" charset="0"/>
              </a:rPr>
              <a:t>componentRef</a:t>
            </a:r>
            <a:r>
              <a:rPr lang="en-US" sz="1800" b="1" i="0" u="none" strike="noStrike" baseline="0" dirty="0">
                <a:latin typeface="Calibri" panose="020F0502020204030204" pitchFamily="34" charset="0"/>
              </a:rPr>
              <a:t>": </a:t>
            </a:r>
            <a:r>
              <a:rPr lang="en-US" sz="1800" b="1" i="0" u="none" strike="noStrike" baseline="0" dirty="0" err="1">
                <a:latin typeface="Calibri" panose="020F0502020204030204" pitchFamily="34" charset="0"/>
              </a:rPr>
              <a:t>ZoomManagementComponent</a:t>
            </a:r>
            <a:r>
              <a:rPr lang="en-US" sz="1800" b="1" i="0" u="none" strike="noStrike" baseline="0" dirty="0">
                <a:latin typeface="Calibri" panose="020F0502020204030204" pitchFamily="34" charset="0"/>
              </a:rPr>
              <a:t>};</a:t>
            </a:r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69E53406-5778-D05B-2CEE-CA5532BB18E6}"/>
              </a:ext>
            </a:extLst>
          </p:cNvPr>
          <p:cNvSpPr txBox="1"/>
          <p:nvPr/>
        </p:nvSpPr>
        <p:spPr>
          <a:xfrm>
            <a:off x="4861931" y="2783190"/>
            <a:ext cx="108876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6600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30717902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8DD566-27CB-4CB0-27E4-9A308BAD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11" y="178420"/>
            <a:ext cx="8596668" cy="1320800"/>
          </a:xfrm>
        </p:spPr>
        <p:txBody>
          <a:bodyPr>
            <a:normAutofit/>
          </a:bodyPr>
          <a:lstStyle/>
          <a:p>
            <a:r>
              <a:rPr lang="en-US" sz="5400" b="1" dirty="0"/>
              <a:t>Evaluation process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6B0E8D99-1250-8367-D666-761E38D22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73" y="1175706"/>
            <a:ext cx="9750469" cy="5186420"/>
          </a:xfrm>
          <a:prstGeom prst="rect">
            <a:avLst/>
          </a:prstGeom>
        </p:spPr>
      </p:pic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5AA5766D-BCD2-971A-4B76-46D8BD939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83924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42FA025-AE4D-3158-E628-80F5044D6948}"/>
              </a:ext>
            </a:extLst>
          </p:cNvPr>
          <p:cNvSpPr txBox="1">
            <a:spLocks/>
          </p:cNvSpPr>
          <p:nvPr/>
        </p:nvSpPr>
        <p:spPr>
          <a:xfrm>
            <a:off x="834054" y="3539894"/>
            <a:ext cx="912026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rgbClr val="00B050"/>
                </a:solidFill>
              </a:rPr>
              <a:t>Hypothesis 1:  </a:t>
            </a:r>
            <a:r>
              <a:rPr lang="en-US" sz="1600" dirty="0"/>
              <a:t>Variability expressions extracted from annotations do not						                significantly change the complexities of most evaluated metrics.</a:t>
            </a:r>
            <a:endParaRPr lang="en-US" sz="3200" b="1" dirty="0">
              <a:solidFill>
                <a:srgbClr val="00B050"/>
              </a:solidFill>
            </a:endParaRPr>
          </a:p>
          <a:p>
            <a:endParaRPr lang="sk-SK" sz="3200" b="1" dirty="0">
              <a:solidFill>
                <a:srgbClr val="FF0000"/>
              </a:solidFill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A6884D23-F40E-841D-0C66-3ECF292719FD}"/>
              </a:ext>
            </a:extLst>
          </p:cNvPr>
          <p:cNvSpPr txBox="1"/>
          <p:nvPr/>
        </p:nvSpPr>
        <p:spPr>
          <a:xfrm>
            <a:off x="550954" y="2844225"/>
            <a:ext cx="8545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How complex configuration expression are?</a:t>
            </a:r>
          </a:p>
        </p:txBody>
      </p:sp>
    </p:spTree>
    <p:extLst>
      <p:ext uri="{BB962C8B-B14F-4D97-AF65-F5344CB8AC3E}">
        <p14:creationId xmlns:p14="http://schemas.microsoft.com/office/powerpoint/2010/main" val="40151413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36769E-CC46-4EBC-5DC6-25CF0864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427" y="390602"/>
            <a:ext cx="8596668" cy="902939"/>
          </a:xfrm>
        </p:spPr>
        <p:txBody>
          <a:bodyPr>
            <a:normAutofit/>
          </a:bodyPr>
          <a:lstStyle/>
          <a:p>
            <a:r>
              <a:rPr lang="en-US" sz="4400" b="1" dirty="0"/>
              <a:t>Configuration expressions</a:t>
            </a:r>
            <a:endParaRPr lang="sk-SK" sz="4400" b="1" dirty="0"/>
          </a:p>
        </p:txBody>
      </p:sp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CBC142A2-3018-3D67-8BF1-BD34C08E0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00" y="1822914"/>
            <a:ext cx="5493007" cy="4325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Express hierarchy information</a:t>
            </a:r>
          </a:p>
          <a:p>
            <a:r>
              <a:rPr lang="en-US" dirty="0"/>
              <a:t>Easy to process by other systems</a:t>
            </a:r>
          </a:p>
          <a:p>
            <a:r>
              <a:rPr lang="en-US" dirty="0"/>
              <a:t>Known format</a:t>
            </a:r>
          </a:p>
          <a:p>
            <a:r>
              <a:rPr lang="en-US" dirty="0"/>
              <a:t>Not restricted to given parser/given annotation</a:t>
            </a:r>
          </a:p>
          <a:p>
            <a:r>
              <a:rPr lang="en-US" dirty="0"/>
              <a:t>Addition information (non-configurational) can be included</a:t>
            </a:r>
          </a:p>
          <a:p>
            <a:r>
              <a:rPr lang="en-US" dirty="0"/>
              <a:t>Possibilities of IDE formatting:</a:t>
            </a:r>
          </a:p>
          <a:p>
            <a:pPr lvl="1"/>
            <a:r>
              <a:rPr lang="en-US" dirty="0"/>
              <a:t>Hide certain hierarchy levels</a:t>
            </a:r>
          </a:p>
          <a:p>
            <a:pPr lvl="1"/>
            <a:r>
              <a:rPr lang="en-US" dirty="0"/>
              <a:t>Hide whole variability information</a:t>
            </a:r>
          </a:p>
          <a:p>
            <a:pPr lvl="1"/>
            <a:r>
              <a:rPr lang="en-US" dirty="0"/>
              <a:t>Emphasize on certain:</a:t>
            </a:r>
          </a:p>
          <a:p>
            <a:pPr lvl="2"/>
            <a:r>
              <a:rPr lang="en-US" dirty="0"/>
              <a:t>Information</a:t>
            </a:r>
          </a:p>
          <a:p>
            <a:pPr lvl="2"/>
            <a:r>
              <a:rPr lang="en-US" dirty="0"/>
              <a:t>Variability relation</a:t>
            </a:r>
          </a:p>
          <a:p>
            <a:pPr lvl="1"/>
            <a:endParaRPr lang="en-US" dirty="0"/>
          </a:p>
          <a:p>
            <a:pPr lvl="1"/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E4757C1-3422-EB31-B1B5-5729599AF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870" y="1465229"/>
            <a:ext cx="5062230" cy="477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295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objekt pre obsah 4">
            <a:extLst>
              <a:ext uri="{FF2B5EF4-FFF2-40B4-BE49-F238E27FC236}">
                <a16:creationId xmlns:a16="http://schemas.microsoft.com/office/drawing/2014/main" id="{E0BB2488-6E88-F86B-4AB7-7B15ED987F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7"/>
          <a:stretch/>
        </p:blipFill>
        <p:spPr>
          <a:xfrm>
            <a:off x="7353733" y="1457092"/>
            <a:ext cx="4263690" cy="187496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036769E-CC46-4EBC-5DC6-25CF0864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5" y="86993"/>
            <a:ext cx="8596668" cy="902939"/>
          </a:xfrm>
        </p:spPr>
        <p:txBody>
          <a:bodyPr>
            <a:noAutofit/>
          </a:bodyPr>
          <a:lstStyle/>
          <a:p>
            <a:r>
              <a:rPr lang="en-US" sz="4800" b="1" dirty="0"/>
              <a:t>Hierarchic nature of configuration expressions</a:t>
            </a:r>
            <a:endParaRPr lang="sk-SK" sz="4800" b="1" dirty="0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8F17A301-D646-DA79-D5CB-E1976B8A6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910" y="1796316"/>
            <a:ext cx="8596668" cy="4827509"/>
          </a:xfrm>
        </p:spPr>
        <p:txBody>
          <a:bodyPr>
            <a:normAutofit/>
          </a:bodyPr>
          <a:lstStyle/>
          <a:p>
            <a:r>
              <a:rPr lang="en-US" sz="2000" dirty="0"/>
              <a:t>{</a:t>
            </a:r>
          </a:p>
          <a:p>
            <a:pPr lvl="1"/>
            <a:r>
              <a:rPr lang="en-US" sz="2000" dirty="0">
                <a:highlight>
                  <a:srgbClr val="008000"/>
                </a:highlight>
              </a:rPr>
              <a:t>“AND“: {</a:t>
            </a:r>
          </a:p>
          <a:p>
            <a:pPr lvl="2"/>
            <a:r>
              <a:rPr lang="en-US" sz="2000" dirty="0"/>
              <a:t>“Statistics”: true,</a:t>
            </a:r>
          </a:p>
          <a:p>
            <a:pPr lvl="2"/>
            <a:r>
              <a:rPr lang="en-US" sz="2000" dirty="0"/>
              <a:t>“Challenge”: false,</a:t>
            </a:r>
          </a:p>
          <a:p>
            <a:pPr lvl="2"/>
            <a:r>
              <a:rPr lang="en-US" sz="2000" dirty="0">
                <a:highlight>
                  <a:srgbClr val="FF0000"/>
                </a:highlight>
              </a:rPr>
              <a:t>“AND”: {</a:t>
            </a:r>
          </a:p>
          <a:p>
            <a:pPr lvl="3"/>
            <a:r>
              <a:rPr lang="en-US" sz="2000" dirty="0"/>
              <a:t>“Computer”: true,</a:t>
            </a:r>
          </a:p>
          <a:p>
            <a:pPr lvl="3"/>
            <a:r>
              <a:rPr lang="en-US" sz="2000" dirty="0"/>
              <a:t>“Row”: “</a:t>
            </a:r>
            <a:r>
              <a:rPr lang="en-US" sz="2000" dirty="0" err="1"/>
              <a:t>RandomRow</a:t>
            </a:r>
            <a:r>
              <a:rPr lang="en-US" sz="2000" dirty="0"/>
              <a:t>”,</a:t>
            </a:r>
          </a:p>
          <a:p>
            <a:pPr lvl="3"/>
            <a:r>
              <a:rPr lang="en-US" sz="2000" dirty="0"/>
              <a:t>“Column”: “</a:t>
            </a:r>
            <a:r>
              <a:rPr lang="en-US" sz="2000" dirty="0" err="1"/>
              <a:t>RandomColumn</a:t>
            </a:r>
            <a:r>
              <a:rPr lang="en-US" sz="2000" dirty="0"/>
              <a:t>”</a:t>
            </a:r>
          </a:p>
          <a:p>
            <a:pPr lvl="2"/>
            <a:r>
              <a:rPr lang="en-US" sz="2000" dirty="0">
                <a:highlight>
                  <a:srgbClr val="FF0000"/>
                </a:highlight>
              </a:rPr>
              <a:t>}</a:t>
            </a:r>
          </a:p>
          <a:p>
            <a:pPr lvl="1"/>
            <a:r>
              <a:rPr lang="en-US" sz="2000" dirty="0">
                <a:highlight>
                  <a:srgbClr val="008000"/>
                </a:highlight>
              </a:rPr>
              <a:t>}</a:t>
            </a:r>
          </a:p>
          <a:p>
            <a:r>
              <a:rPr lang="en-US" sz="2000" dirty="0"/>
              <a:t>}</a:t>
            </a:r>
            <a:endParaRPr lang="sk-SK" sz="2000" dirty="0"/>
          </a:p>
        </p:txBody>
      </p:sp>
      <p:sp>
        <p:nvSpPr>
          <p:cNvPr id="5" name="Šípka: doprava 4">
            <a:extLst>
              <a:ext uri="{FF2B5EF4-FFF2-40B4-BE49-F238E27FC236}">
                <a16:creationId xmlns:a16="http://schemas.microsoft.com/office/drawing/2014/main" id="{E7F81B33-3881-A11C-D74A-9CB317F0A8E6}"/>
              </a:ext>
            </a:extLst>
          </p:cNvPr>
          <p:cNvSpPr/>
          <p:nvPr/>
        </p:nvSpPr>
        <p:spPr>
          <a:xfrm rot="21226989">
            <a:off x="2995051" y="2010216"/>
            <a:ext cx="4485735" cy="349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: doprava 6">
            <a:extLst>
              <a:ext uri="{FF2B5EF4-FFF2-40B4-BE49-F238E27FC236}">
                <a16:creationId xmlns:a16="http://schemas.microsoft.com/office/drawing/2014/main" id="{A4A74294-715B-3C03-912F-C9D8E7B3A4E4}"/>
              </a:ext>
            </a:extLst>
          </p:cNvPr>
          <p:cNvSpPr/>
          <p:nvPr/>
        </p:nvSpPr>
        <p:spPr>
          <a:xfrm rot="20734503">
            <a:off x="3476766" y="2792068"/>
            <a:ext cx="5956992" cy="349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851A4AD9-F111-8F65-DBA5-E93C6F5BAE5C}"/>
              </a:ext>
            </a:extLst>
          </p:cNvPr>
          <p:cNvSpPr txBox="1"/>
          <p:nvPr/>
        </p:nvSpPr>
        <p:spPr>
          <a:xfrm>
            <a:off x="4690188" y="3056658"/>
            <a:ext cx="2473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Configuration related </a:t>
            </a:r>
          </a:p>
          <a:p>
            <a:r>
              <a:rPr lang="en-US" dirty="0">
                <a:highlight>
                  <a:srgbClr val="FF0000"/>
                </a:highlight>
              </a:rPr>
              <a:t>to computer as player</a:t>
            </a:r>
            <a:endParaRPr lang="sk-SK" dirty="0">
              <a:highlight>
                <a:srgbClr val="FF0000"/>
              </a:highlight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106630A-9F42-C7E4-DD62-2D9CBAF01C92}"/>
              </a:ext>
            </a:extLst>
          </p:cNvPr>
          <p:cNvSpPr txBox="1"/>
          <p:nvPr/>
        </p:nvSpPr>
        <p:spPr>
          <a:xfrm>
            <a:off x="4060848" y="1872248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8000"/>
                </a:highlight>
              </a:rPr>
              <a:t>Configuration </a:t>
            </a:r>
          </a:p>
          <a:p>
            <a:r>
              <a:rPr lang="en-US" dirty="0">
                <a:highlight>
                  <a:srgbClr val="008000"/>
                </a:highlight>
              </a:rPr>
              <a:t>of the first later</a:t>
            </a:r>
            <a:endParaRPr lang="sk-SK" dirty="0">
              <a:highlight>
                <a:srgbClr val="008000"/>
              </a:highlight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642E00F7-ED03-4749-6776-85BA6E40A4A1}"/>
              </a:ext>
            </a:extLst>
          </p:cNvPr>
          <p:cNvSpPr txBox="1"/>
          <p:nvPr/>
        </p:nvSpPr>
        <p:spPr>
          <a:xfrm>
            <a:off x="6289287" y="4684248"/>
            <a:ext cx="56989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Focus during their creation can be on:</a:t>
            </a:r>
          </a:p>
          <a:p>
            <a:r>
              <a:rPr lang="en-US" sz="2400" dirty="0"/>
              <a:t>	- hierarchy levels</a:t>
            </a:r>
          </a:p>
          <a:p>
            <a:r>
              <a:rPr lang="en-US" sz="2400" dirty="0"/>
              <a:t>	- feature groups</a:t>
            </a:r>
          </a:p>
          <a:p>
            <a:r>
              <a:rPr lang="en-US" sz="2400" dirty="0"/>
              <a:t>	- certain hierarchies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6659888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D89B7716-58E2-6191-5369-B7FD84A9A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514" y="0"/>
            <a:ext cx="4910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637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jekt pre obsah 8">
            <a:extLst>
              <a:ext uri="{FF2B5EF4-FFF2-40B4-BE49-F238E27FC236}">
                <a16:creationId xmlns:a16="http://schemas.microsoft.com/office/drawing/2014/main" id="{BE0EA63F-F878-683F-A6EA-3C9D231F1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55" y="1729462"/>
            <a:ext cx="9503637" cy="4013185"/>
          </a:xfrm>
        </p:spPr>
      </p:pic>
    </p:spTree>
    <p:extLst>
      <p:ext uri="{BB962C8B-B14F-4D97-AF65-F5344CB8AC3E}">
        <p14:creationId xmlns:p14="http://schemas.microsoft.com/office/powerpoint/2010/main" val="35553840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4DABB4-3B2E-E988-A223-9115CBA8F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7" y="302322"/>
            <a:ext cx="11466856" cy="645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261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B55F85-3C08-0FB0-3EE4-0B9EFB770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51" y="394010"/>
            <a:ext cx="8596668" cy="1320800"/>
          </a:xfrm>
        </p:spPr>
        <p:txBody>
          <a:bodyPr>
            <a:normAutofit/>
          </a:bodyPr>
          <a:lstStyle/>
          <a:p>
            <a:r>
              <a:rPr lang="en-US" sz="5400" b="1" dirty="0"/>
              <a:t>Analogies</a:t>
            </a:r>
            <a:endParaRPr lang="sk-SK" sz="5400" b="1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D8B51AF9-4625-1ABB-6843-1AFD6043C064}"/>
              </a:ext>
            </a:extLst>
          </p:cNvPr>
          <p:cNvSpPr txBox="1"/>
          <p:nvPr/>
        </p:nvSpPr>
        <p:spPr>
          <a:xfrm>
            <a:off x="327197" y="1402759"/>
            <a:ext cx="6880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reason for using the </a:t>
            </a:r>
            <a:r>
              <a:rPr lang="en-US" sz="2400" b="1" dirty="0">
                <a:solidFill>
                  <a:srgbClr val="FFC000"/>
                </a:solidFill>
              </a:rPr>
              <a:t>Halstead measures </a:t>
            </a:r>
            <a:r>
              <a:rPr lang="en-US" dirty="0"/>
              <a:t>in this study </a:t>
            </a:r>
          </a:p>
          <a:p>
            <a:r>
              <a:rPr lang="en-US" dirty="0"/>
              <a:t>is given by the </a:t>
            </a:r>
            <a:r>
              <a:rPr lang="en-US" sz="2400" b="1" dirty="0">
                <a:solidFill>
                  <a:srgbClr val="FF0000"/>
                </a:solidFill>
              </a:rPr>
              <a:t>increase in cognitive processing</a:t>
            </a:r>
          </a:p>
          <a:p>
            <a:r>
              <a:rPr lang="en-US" dirty="0"/>
              <a:t>demands due to </a:t>
            </a:r>
            <a:r>
              <a:rPr lang="en-US" sz="2400" b="1" dirty="0">
                <a:solidFill>
                  <a:srgbClr val="00CC00"/>
                </a:solidFill>
              </a:rPr>
              <a:t>the number of symbols.</a:t>
            </a:r>
            <a:endParaRPr lang="sk-SK" sz="2400" b="1" dirty="0">
              <a:solidFill>
                <a:srgbClr val="00CC00"/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07772E01-4277-9B57-1220-6DF81977C8C0}"/>
              </a:ext>
            </a:extLst>
          </p:cNvPr>
          <p:cNvSpPr txBox="1"/>
          <p:nvPr/>
        </p:nvSpPr>
        <p:spPr>
          <a:xfrm>
            <a:off x="327197" y="4186854"/>
            <a:ext cx="5444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The cyclomatic complexity </a:t>
            </a:r>
            <a:r>
              <a:rPr lang="en-US" dirty="0"/>
              <a:t>was used to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analyze control flows </a:t>
            </a:r>
            <a:r>
              <a:rPr lang="en-US" dirty="0"/>
              <a:t>due to their effects </a:t>
            </a:r>
          </a:p>
          <a:p>
            <a:r>
              <a:rPr lang="en-US" dirty="0"/>
              <a:t>on </a:t>
            </a:r>
            <a:r>
              <a:rPr lang="en-US" sz="2400" b="1" dirty="0">
                <a:solidFill>
                  <a:srgbClr val="00CC00"/>
                </a:solidFill>
              </a:rPr>
              <a:t>rule-guided</a:t>
            </a:r>
            <a:r>
              <a:rPr lang="en-US" b="1" dirty="0"/>
              <a:t> </a:t>
            </a:r>
            <a:r>
              <a:rPr lang="en-US" sz="2400" b="1" dirty="0">
                <a:solidFill>
                  <a:srgbClr val="00CC00"/>
                </a:solidFill>
              </a:rPr>
              <a:t>conditional reasoning.</a:t>
            </a:r>
            <a:endParaRPr lang="sk-SK" sz="2400" b="1" dirty="0">
              <a:solidFill>
                <a:srgbClr val="00CC00"/>
              </a:solidFill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559C1773-F542-7E12-3D22-E93FFD301357}"/>
              </a:ext>
            </a:extLst>
          </p:cNvPr>
          <p:cNvSpPr txBox="1"/>
          <p:nvPr/>
        </p:nvSpPr>
        <p:spPr>
          <a:xfrm>
            <a:off x="2027759" y="2603088"/>
            <a:ext cx="7672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Schuster, S., </a:t>
            </a:r>
            <a:r>
              <a:rPr lang="sk-SK" dirty="0" err="1"/>
              <a:t>Hawelka</a:t>
            </a:r>
            <a:r>
              <a:rPr lang="sk-SK" dirty="0"/>
              <a:t>, S., </a:t>
            </a:r>
            <a:r>
              <a:rPr lang="sk-SK" dirty="0" err="1"/>
              <a:t>Himmelstoss</a:t>
            </a:r>
            <a:r>
              <a:rPr lang="sk-SK" dirty="0"/>
              <a:t>, N.A., </a:t>
            </a:r>
            <a:r>
              <a:rPr lang="sk-SK" dirty="0" err="1"/>
              <a:t>Richlan</a:t>
            </a:r>
            <a:r>
              <a:rPr lang="sk-SK" dirty="0"/>
              <a:t>, F., </a:t>
            </a:r>
            <a:r>
              <a:rPr lang="sk-SK" dirty="0" err="1"/>
              <a:t>Hutzler</a:t>
            </a:r>
            <a:r>
              <a:rPr lang="sk-SK" dirty="0"/>
              <a:t>, F.:</a:t>
            </a:r>
            <a:endParaRPr lang="en-US" dirty="0"/>
          </a:p>
          <a:p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neural</a:t>
            </a:r>
            <a:r>
              <a:rPr lang="sk-SK" dirty="0"/>
              <a:t> </a:t>
            </a:r>
            <a:r>
              <a:rPr lang="sk-SK" dirty="0" err="1"/>
              <a:t>correlates</a:t>
            </a:r>
            <a:r>
              <a:rPr lang="sk-SK" dirty="0"/>
              <a:t> of </a:t>
            </a:r>
            <a:r>
              <a:rPr lang="sk-SK" dirty="0" err="1"/>
              <a:t>word</a:t>
            </a:r>
            <a:r>
              <a:rPr lang="sk-SK" dirty="0"/>
              <a:t> </a:t>
            </a:r>
            <a:r>
              <a:rPr lang="sk-SK" dirty="0" err="1"/>
              <a:t>position</a:t>
            </a:r>
            <a:r>
              <a:rPr lang="sk-SK" dirty="0"/>
              <a:t> and </a:t>
            </a:r>
            <a:r>
              <a:rPr lang="sk-SK" dirty="0" err="1"/>
              <a:t>lexical</a:t>
            </a:r>
            <a:r>
              <a:rPr lang="sk-SK" dirty="0"/>
              <a:t> </a:t>
            </a:r>
            <a:r>
              <a:rPr lang="sk-SK" dirty="0" err="1"/>
              <a:t>predictability</a:t>
            </a:r>
            <a:r>
              <a:rPr lang="sk-SK" dirty="0"/>
              <a:t> </a:t>
            </a:r>
            <a:r>
              <a:rPr lang="sk-SK" dirty="0" err="1"/>
              <a:t>during</a:t>
            </a:r>
            <a:r>
              <a:rPr lang="sk-SK" dirty="0"/>
              <a:t> </a:t>
            </a:r>
            <a:endParaRPr lang="en-US" dirty="0"/>
          </a:p>
          <a:p>
            <a:r>
              <a:rPr lang="sk-SK" dirty="0" err="1"/>
              <a:t>sentence</a:t>
            </a:r>
            <a:r>
              <a:rPr lang="sk-SK" dirty="0"/>
              <a:t> </a:t>
            </a:r>
            <a:r>
              <a:rPr lang="sk-SK" dirty="0" err="1"/>
              <a:t>reading</a:t>
            </a:r>
            <a:r>
              <a:rPr lang="sk-SK" dirty="0"/>
              <a:t>: </a:t>
            </a:r>
            <a:r>
              <a:rPr lang="sk-SK" dirty="0" err="1"/>
              <a:t>Evidence</a:t>
            </a:r>
            <a:r>
              <a:rPr lang="sk-SK" dirty="0"/>
              <a:t> </a:t>
            </a:r>
            <a:r>
              <a:rPr lang="sk-SK" dirty="0" err="1"/>
              <a:t>from</a:t>
            </a:r>
            <a:r>
              <a:rPr lang="sk-SK" dirty="0"/>
              <a:t> </a:t>
            </a:r>
            <a:r>
              <a:rPr lang="sk-SK" dirty="0" err="1"/>
              <a:t>fixation-related</a:t>
            </a:r>
            <a:r>
              <a:rPr lang="sk-SK" dirty="0"/>
              <a:t> </a:t>
            </a:r>
            <a:r>
              <a:rPr lang="sk-SK" dirty="0" err="1"/>
              <a:t>fMRI</a:t>
            </a:r>
            <a:r>
              <a:rPr lang="sk-SK" dirty="0"/>
              <a:t>. </a:t>
            </a:r>
            <a:r>
              <a:rPr lang="sk-SK" dirty="0" err="1"/>
              <a:t>Language</a:t>
            </a:r>
            <a:r>
              <a:rPr lang="sk-SK" dirty="0"/>
              <a:t>, </a:t>
            </a:r>
            <a:endParaRPr lang="en-US" dirty="0"/>
          </a:p>
          <a:p>
            <a:r>
              <a:rPr lang="sk-SK" dirty="0" err="1"/>
              <a:t>Cognition</a:t>
            </a:r>
            <a:r>
              <a:rPr lang="sk-SK" dirty="0"/>
              <a:t> and Neuroscience 35(5), 613–624 (</a:t>
            </a:r>
            <a:r>
              <a:rPr lang="sk-SK" dirty="0" err="1"/>
              <a:t>Jun</a:t>
            </a:r>
            <a:r>
              <a:rPr lang="sk-SK" dirty="0"/>
              <a:t> 2020)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2DAB4F9-E05C-4B90-03C2-410613D784BD}"/>
              </a:ext>
            </a:extLst>
          </p:cNvPr>
          <p:cNvSpPr txBox="1"/>
          <p:nvPr/>
        </p:nvSpPr>
        <p:spPr>
          <a:xfrm>
            <a:off x="941546" y="5407579"/>
            <a:ext cx="7165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Kulakova, E., </a:t>
            </a:r>
            <a:r>
              <a:rPr lang="sk-SK" dirty="0" err="1"/>
              <a:t>Aichhorn</a:t>
            </a:r>
            <a:r>
              <a:rPr lang="sk-SK" dirty="0"/>
              <a:t>, M., </a:t>
            </a:r>
            <a:r>
              <a:rPr lang="sk-SK" dirty="0" err="1"/>
              <a:t>Schurz</a:t>
            </a:r>
            <a:r>
              <a:rPr lang="sk-SK" dirty="0"/>
              <a:t>, M., </a:t>
            </a:r>
            <a:r>
              <a:rPr lang="sk-SK" dirty="0" err="1"/>
              <a:t>Kronbichler</a:t>
            </a:r>
            <a:r>
              <a:rPr lang="sk-SK" dirty="0"/>
              <a:t>, M., </a:t>
            </a:r>
            <a:r>
              <a:rPr lang="sk-SK" dirty="0" err="1"/>
              <a:t>Perner</a:t>
            </a:r>
            <a:r>
              <a:rPr lang="sk-SK" dirty="0"/>
              <a:t>, J.: </a:t>
            </a:r>
            <a:endParaRPr lang="en-US" dirty="0"/>
          </a:p>
          <a:p>
            <a:r>
              <a:rPr lang="sk-SK" dirty="0" err="1"/>
              <a:t>Processing</a:t>
            </a:r>
            <a:r>
              <a:rPr lang="sk-SK" dirty="0"/>
              <a:t> </a:t>
            </a:r>
            <a:r>
              <a:rPr lang="sk-SK" dirty="0" err="1"/>
              <a:t>counterfactual</a:t>
            </a:r>
            <a:r>
              <a:rPr lang="sk-SK" dirty="0"/>
              <a:t> and </a:t>
            </a:r>
            <a:r>
              <a:rPr lang="sk-SK" dirty="0" err="1"/>
              <a:t>hypothetical</a:t>
            </a:r>
            <a:r>
              <a:rPr lang="sk-SK" dirty="0"/>
              <a:t> </a:t>
            </a:r>
            <a:r>
              <a:rPr lang="sk-SK" dirty="0" err="1"/>
              <a:t>conditionals</a:t>
            </a:r>
            <a:r>
              <a:rPr lang="sk-SK" dirty="0"/>
              <a:t>: </a:t>
            </a:r>
            <a:endParaRPr lang="en-US" dirty="0"/>
          </a:p>
          <a:p>
            <a:r>
              <a:rPr lang="sk-SK" dirty="0" err="1"/>
              <a:t>An</a:t>
            </a:r>
            <a:r>
              <a:rPr lang="sk-SK" dirty="0"/>
              <a:t> </a:t>
            </a:r>
            <a:r>
              <a:rPr lang="sk-SK" dirty="0" err="1"/>
              <a:t>fMRI</a:t>
            </a:r>
            <a:r>
              <a:rPr lang="sk-SK" dirty="0"/>
              <a:t> </a:t>
            </a:r>
            <a:r>
              <a:rPr lang="sk-SK" dirty="0" err="1"/>
              <a:t>investigation</a:t>
            </a:r>
            <a:r>
              <a:rPr lang="sk-SK" dirty="0"/>
              <a:t>. </a:t>
            </a:r>
            <a:r>
              <a:rPr lang="sk-SK" dirty="0" err="1"/>
              <a:t>NeuroImage</a:t>
            </a:r>
            <a:r>
              <a:rPr lang="sk-SK" dirty="0"/>
              <a:t> 72, 265–271 (May 2013)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7D7ACD0-1C90-0186-BE5C-439D0AA3A2D7}"/>
              </a:ext>
            </a:extLst>
          </p:cNvPr>
          <p:cNvSpPr txBox="1"/>
          <p:nvPr/>
        </p:nvSpPr>
        <p:spPr>
          <a:xfrm>
            <a:off x="8535526" y="4159753"/>
            <a:ext cx="3249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CC00"/>
                </a:solidFill>
              </a:rPr>
              <a:t>Annotations with variability </a:t>
            </a:r>
          </a:p>
          <a:p>
            <a:r>
              <a:rPr lang="en-US" b="1" dirty="0">
                <a:solidFill>
                  <a:srgbClr val="00CC00"/>
                </a:solidFill>
              </a:rPr>
              <a:t>expressions </a:t>
            </a:r>
            <a:r>
              <a:rPr lang="en-US" b="1" dirty="0"/>
              <a:t>should be</a:t>
            </a:r>
          </a:p>
          <a:p>
            <a:r>
              <a:rPr lang="en-US" b="1" dirty="0">
                <a:solidFill>
                  <a:srgbClr val="FF0000"/>
                </a:solidFill>
              </a:rPr>
              <a:t>part of execution flow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9" name="Šípka: doprava 8">
            <a:extLst>
              <a:ext uri="{FF2B5EF4-FFF2-40B4-BE49-F238E27FC236}">
                <a16:creationId xmlns:a16="http://schemas.microsoft.com/office/drawing/2014/main" id="{E4028506-B3C2-2A53-3D33-018FEA75BE3F}"/>
              </a:ext>
            </a:extLst>
          </p:cNvPr>
          <p:cNvSpPr/>
          <p:nvPr/>
        </p:nvSpPr>
        <p:spPr>
          <a:xfrm>
            <a:off x="7601521" y="4245514"/>
            <a:ext cx="879646" cy="7136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43496514-6A29-B7BC-FC42-05F1022432E6}"/>
              </a:ext>
            </a:extLst>
          </p:cNvPr>
          <p:cNvSpPr txBox="1"/>
          <p:nvPr/>
        </p:nvSpPr>
        <p:spPr>
          <a:xfrm>
            <a:off x="5846055" y="4197540"/>
            <a:ext cx="1686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 difference</a:t>
            </a:r>
          </a:p>
          <a:p>
            <a:r>
              <a:rPr lang="en-US" b="1" dirty="0"/>
              <a:t>in cyclomatic </a:t>
            </a:r>
          </a:p>
          <a:p>
            <a:r>
              <a:rPr lang="en-US" b="1" dirty="0"/>
              <a:t>complexity</a:t>
            </a:r>
            <a:endParaRPr lang="sk-SK" b="1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51C0EF4A-940F-92C8-7EE6-0B7EAF23E08D}"/>
              </a:ext>
            </a:extLst>
          </p:cNvPr>
          <p:cNvSpPr txBox="1"/>
          <p:nvPr/>
        </p:nvSpPr>
        <p:spPr>
          <a:xfrm>
            <a:off x="3864046" y="869744"/>
            <a:ext cx="352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…towards code comprehension</a:t>
            </a:r>
            <a:endParaRPr lang="sk-SK" b="1" i="1" dirty="0"/>
          </a:p>
        </p:txBody>
      </p:sp>
    </p:spTree>
    <p:extLst>
      <p:ext uri="{BB962C8B-B14F-4D97-AF65-F5344CB8AC3E}">
        <p14:creationId xmlns:p14="http://schemas.microsoft.com/office/powerpoint/2010/main" val="1002621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EB03C1B0-D46A-92FE-E96A-F84D797F4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793" y="1136175"/>
            <a:ext cx="8111207" cy="495766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6A8C7B6-2C36-EE5C-7033-0164A49D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76" y="-21020"/>
            <a:ext cx="11826448" cy="1320800"/>
          </a:xfrm>
        </p:spPr>
        <p:txBody>
          <a:bodyPr>
            <a:normAutofit fontScale="90000"/>
          </a:bodyPr>
          <a:lstStyle/>
          <a:p>
            <a:r>
              <a:rPr lang="sk-SK" sz="6600" b="1" dirty="0" err="1"/>
              <a:t>Aspect-Oriented</a:t>
            </a:r>
            <a:r>
              <a:rPr lang="sk-SK" sz="6600" b="1" dirty="0"/>
              <a:t> </a:t>
            </a:r>
            <a:r>
              <a:rPr lang="sk-SK" sz="6600" b="1" dirty="0" err="1"/>
              <a:t>Product</a:t>
            </a:r>
            <a:r>
              <a:rPr lang="sk-SK" sz="6600" b="1" dirty="0"/>
              <a:t> </a:t>
            </a:r>
            <a:br>
              <a:rPr lang="sk-SK" sz="6600" b="1" dirty="0"/>
            </a:br>
            <a:r>
              <a:rPr lang="sk-SK" sz="6600" b="1" dirty="0" err="1"/>
              <a:t>Lines</a:t>
            </a:r>
            <a:r>
              <a:rPr lang="sk-SK" sz="6600" b="1" dirty="0"/>
              <a:t>: </a:t>
            </a:r>
            <a:r>
              <a:rPr lang="sk-SK" sz="6600" b="1" dirty="0" err="1"/>
              <a:t>Approach</a:t>
            </a:r>
            <a:endParaRPr lang="sk-SK" sz="6600" b="1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0341C365-7FF2-9ABA-DB9A-0976C6A8BD5A}"/>
              </a:ext>
            </a:extLst>
          </p:cNvPr>
          <p:cNvSpPr txBox="1"/>
          <p:nvPr/>
        </p:nvSpPr>
        <p:spPr>
          <a:xfrm>
            <a:off x="4806196" y="6142934"/>
            <a:ext cx="738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Alves, V., Jr, P.M., </a:t>
            </a:r>
            <a:r>
              <a:rPr lang="en-US" dirty="0" err="1"/>
              <a:t>Borba</a:t>
            </a:r>
            <a:r>
              <a:rPr lang="en-US" dirty="0"/>
              <a:t>, P.: An Incremental Aspect-Oriented </a:t>
            </a:r>
          </a:p>
          <a:p>
            <a:r>
              <a:rPr lang="en-US" dirty="0" err="1"/>
              <a:t>ProductLine</a:t>
            </a:r>
            <a:r>
              <a:rPr lang="en-US" dirty="0"/>
              <a:t> Method for J2ME Game Development p. 3 (Jan 2004)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128361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E75471D-55D9-5806-64A7-71535ABA67B0}"/>
              </a:ext>
            </a:extLst>
          </p:cNvPr>
          <p:cNvSpPr txBox="1">
            <a:spLocks/>
          </p:cNvSpPr>
          <p:nvPr/>
        </p:nvSpPr>
        <p:spPr>
          <a:xfrm>
            <a:off x="1323691" y="2713465"/>
            <a:ext cx="9544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b="1" dirty="0" err="1"/>
              <a:t>Hierarchically</a:t>
            </a:r>
            <a:r>
              <a:rPr lang="sk-SK" b="1" dirty="0"/>
              <a:t> </a:t>
            </a:r>
            <a:r>
              <a:rPr lang="sk-SK" b="1" dirty="0" err="1"/>
              <a:t>expressed</a:t>
            </a:r>
            <a:r>
              <a:rPr lang="sk-SK" b="1" dirty="0"/>
              <a:t> </a:t>
            </a:r>
            <a:r>
              <a:rPr lang="sk-SK" b="1" dirty="0" err="1"/>
              <a:t>configuration</a:t>
            </a:r>
            <a:r>
              <a:rPr lang="sk-SK" b="1" dirty="0"/>
              <a:t> </a:t>
            </a:r>
            <a:r>
              <a:rPr lang="sk-SK" b="1" dirty="0" err="1"/>
              <a:t>expressions</a:t>
            </a:r>
            <a:r>
              <a:rPr lang="en-US" b="1" dirty="0"/>
              <a:t> </a:t>
            </a:r>
            <a:r>
              <a:rPr lang="sk-SK" b="1" dirty="0" err="1"/>
              <a:t>brings</a:t>
            </a:r>
            <a:r>
              <a:rPr lang="en-US" b="1" dirty="0"/>
              <a:t> significant complex</a:t>
            </a:r>
            <a:r>
              <a:rPr lang="sk-SK" b="1" dirty="0" err="1"/>
              <a:t>ity</a:t>
            </a:r>
            <a:r>
              <a:rPr lang="en-US" b="1" dirty="0"/>
              <a:t>.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65C3BFF1-BB97-C80D-F201-CF9E569B2B15}"/>
              </a:ext>
            </a:extLst>
          </p:cNvPr>
          <p:cNvSpPr txBox="1"/>
          <p:nvPr/>
        </p:nvSpPr>
        <p:spPr>
          <a:xfrm>
            <a:off x="2838134" y="3932612"/>
            <a:ext cx="7436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i="1" dirty="0" err="1"/>
              <a:t>Their</a:t>
            </a:r>
            <a:r>
              <a:rPr lang="sk-SK" b="1" i="1" dirty="0"/>
              <a:t> </a:t>
            </a:r>
            <a:r>
              <a:rPr lang="sk-SK" b="1" i="1" dirty="0" err="1"/>
              <a:t>code</a:t>
            </a:r>
            <a:r>
              <a:rPr lang="sk-SK" b="1" i="1" dirty="0"/>
              <a:t> </a:t>
            </a:r>
            <a:r>
              <a:rPr lang="sk-SK" b="1" i="1" dirty="0" err="1"/>
              <a:t>complexity</a:t>
            </a:r>
            <a:r>
              <a:rPr lang="sk-SK" b="1" i="1" dirty="0"/>
              <a:t> </a:t>
            </a:r>
            <a:r>
              <a:rPr lang="sk-SK" b="1" i="1" dirty="0" err="1"/>
              <a:t>can</a:t>
            </a:r>
            <a:r>
              <a:rPr lang="sk-SK" b="1" i="1" dirty="0"/>
              <a:t> </a:t>
            </a:r>
            <a:r>
              <a:rPr lang="sk-SK" b="1" i="1" dirty="0" err="1"/>
              <a:t>be</a:t>
            </a:r>
            <a:r>
              <a:rPr lang="sk-SK" b="1" i="1" dirty="0"/>
              <a:t> </a:t>
            </a:r>
            <a:r>
              <a:rPr lang="sk-SK" b="1" i="1" dirty="0" err="1"/>
              <a:t>used</a:t>
            </a:r>
            <a:r>
              <a:rPr lang="sk-SK" b="1" i="1" dirty="0"/>
              <a:t> to </a:t>
            </a:r>
            <a:r>
              <a:rPr lang="sk-SK" b="1" i="1" dirty="0" err="1"/>
              <a:t>optimize</a:t>
            </a:r>
            <a:r>
              <a:rPr lang="sk-SK" b="1" i="1" dirty="0"/>
              <a:t> </a:t>
            </a:r>
          </a:p>
          <a:p>
            <a:r>
              <a:rPr lang="sk-SK" b="1" i="1" dirty="0"/>
              <a:t>				</a:t>
            </a:r>
            <a:r>
              <a:rPr lang="sk-SK" b="1" i="1" dirty="0" err="1"/>
              <a:t>them</a:t>
            </a:r>
            <a:r>
              <a:rPr lang="sk-SK" b="1" i="1" dirty="0"/>
              <a:t> </a:t>
            </a:r>
            <a:r>
              <a:rPr lang="sk-SK" b="1" i="1" dirty="0" err="1"/>
              <a:t>for</a:t>
            </a:r>
            <a:r>
              <a:rPr lang="sk-SK" b="1" i="1" dirty="0"/>
              <a:t> </a:t>
            </a:r>
            <a:r>
              <a:rPr lang="sk-SK" b="1" i="1" dirty="0" err="1"/>
              <a:t>example</a:t>
            </a:r>
            <a:r>
              <a:rPr lang="sk-SK" b="1" i="1" dirty="0"/>
              <a:t> in </a:t>
            </a:r>
            <a:r>
              <a:rPr lang="sk-SK" b="1" i="1" dirty="0" err="1"/>
              <a:t>automatic</a:t>
            </a:r>
            <a:r>
              <a:rPr lang="sk-SK" b="1" i="1" dirty="0"/>
              <a:t> </a:t>
            </a:r>
            <a:r>
              <a:rPr lang="sk-SK" b="1" i="1" dirty="0" err="1"/>
              <a:t>evolution</a:t>
            </a:r>
            <a:r>
              <a:rPr lang="sk-SK" b="1" i="1" dirty="0"/>
              <a:t> </a:t>
            </a:r>
            <a:r>
              <a:rPr lang="sk-SK" b="1" i="1" dirty="0" err="1"/>
              <a:t>process</a:t>
            </a:r>
            <a:r>
              <a:rPr lang="sk-SK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08389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A4E27BCB-A738-E0A7-7242-31BA7DAD99DE}"/>
              </a:ext>
            </a:extLst>
          </p:cNvPr>
          <p:cNvSpPr txBox="1">
            <a:spLocks/>
          </p:cNvSpPr>
          <p:nvPr/>
        </p:nvSpPr>
        <p:spPr>
          <a:xfrm>
            <a:off x="1083656" y="3906134"/>
            <a:ext cx="912026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rgbClr val="00B050"/>
                </a:solidFill>
              </a:rPr>
              <a:t>Hypothesis 2:  </a:t>
            </a:r>
            <a:r>
              <a:rPr lang="en-US" sz="1600" dirty="0"/>
              <a:t>Changing from wrappers to decorators significantly improves the						 complexity of most evaluated complexity metrics.</a:t>
            </a:r>
            <a:endParaRPr lang="sk-SK" sz="1600" b="1" dirty="0">
              <a:solidFill>
                <a:srgbClr val="FF0000"/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85384094-1126-DBF3-FC43-C22C94CEBEBF}"/>
              </a:ext>
            </a:extLst>
          </p:cNvPr>
          <p:cNvSpPr txBox="1"/>
          <p:nvPr/>
        </p:nvSpPr>
        <p:spPr>
          <a:xfrm>
            <a:off x="768295" y="2709970"/>
            <a:ext cx="71096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Are traditional wrappers more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				 complex than decorators?</a:t>
            </a:r>
          </a:p>
        </p:txBody>
      </p:sp>
    </p:spTree>
    <p:extLst>
      <p:ext uri="{BB962C8B-B14F-4D97-AF65-F5344CB8AC3E}">
        <p14:creationId xmlns:p14="http://schemas.microsoft.com/office/powerpoint/2010/main" val="5688419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 5">
            <a:extLst>
              <a:ext uri="{FF2B5EF4-FFF2-40B4-BE49-F238E27FC236}">
                <a16:creationId xmlns:a16="http://schemas.microsoft.com/office/drawing/2014/main" id="{8B723D6D-4CE8-0F53-ABB5-066D046A612A}"/>
              </a:ext>
            </a:extLst>
          </p:cNvPr>
          <p:cNvSpPr/>
          <p:nvPr/>
        </p:nvSpPr>
        <p:spPr>
          <a:xfrm>
            <a:off x="-504994" y="-326490"/>
            <a:ext cx="13522184" cy="7939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DBDDFB-D783-0CAF-E91A-C3AFCB676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153BE3-751B-4ADE-F182-56DA7603E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B0A89B9-A9D7-784A-57AC-DDCDD7860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764"/>
            <a:ext cx="12192000" cy="630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552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64697A96-1E88-D12E-FA8F-D7520FE5F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9" y="51997"/>
            <a:ext cx="11289957" cy="680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930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0AAA0-0F39-C851-5F2D-50FDD8891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5334E4-38C5-C380-5FD8-AB01AB3E6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AA015EA-83F2-86D3-723D-4183EA4A1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7" y="319601"/>
            <a:ext cx="11562074" cy="6397220"/>
          </a:xfrm>
          <a:prstGeom prst="rect">
            <a:avLst/>
          </a:prstGeom>
        </p:spPr>
      </p:pic>
      <p:pic>
        <p:nvPicPr>
          <p:cNvPr id="29" name="Obrázok 28">
            <a:extLst>
              <a:ext uri="{FF2B5EF4-FFF2-40B4-BE49-F238E27FC236}">
                <a16:creationId xmlns:a16="http://schemas.microsoft.com/office/drawing/2014/main" id="{26088AAD-903A-B426-069F-419F339D2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107" y="1749337"/>
            <a:ext cx="1307893" cy="291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147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BA1DCD3D-E3C4-B398-B1E2-09669D0D0A12}"/>
              </a:ext>
            </a:extLst>
          </p:cNvPr>
          <p:cNvSpPr txBox="1">
            <a:spLocks/>
          </p:cNvSpPr>
          <p:nvPr/>
        </p:nvSpPr>
        <p:spPr>
          <a:xfrm>
            <a:off x="736807" y="2475572"/>
            <a:ext cx="9544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Decorators are significantly less complex than wrappers even for </a:t>
            </a:r>
            <a:r>
              <a:rPr lang="sk-SK" b="1" dirty="0"/>
              <a:t>a </a:t>
            </a:r>
            <a:r>
              <a:rPr lang="sk-SK" b="1" dirty="0" err="1"/>
              <a:t>few</a:t>
            </a:r>
            <a:r>
              <a:rPr lang="sk-SK" b="1" dirty="0"/>
              <a:t> </a:t>
            </a:r>
            <a:r>
              <a:rPr lang="sk-SK" b="1" dirty="0" err="1"/>
              <a:t>variable</a:t>
            </a:r>
            <a:r>
              <a:rPr lang="sk-SK" b="1" dirty="0"/>
              <a:t> </a:t>
            </a:r>
            <a:r>
              <a:rPr lang="sk-SK" b="1" dirty="0" err="1"/>
              <a:t>features</a:t>
            </a:r>
            <a:r>
              <a:rPr lang="en-US" b="1" dirty="0"/>
              <a:t>.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281B7616-664D-79D4-756A-212DDE881CD4}"/>
              </a:ext>
            </a:extLst>
          </p:cNvPr>
          <p:cNvSpPr txBox="1"/>
          <p:nvPr/>
        </p:nvSpPr>
        <p:spPr>
          <a:xfrm>
            <a:off x="3440300" y="3679851"/>
            <a:ext cx="63305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i="1" dirty="0" err="1"/>
              <a:t>Conventional</a:t>
            </a:r>
            <a:r>
              <a:rPr lang="sk-SK" b="1" i="1" dirty="0"/>
              <a:t> </a:t>
            </a:r>
            <a:r>
              <a:rPr lang="sk-SK" b="1" i="1" dirty="0" err="1"/>
              <a:t>solutions</a:t>
            </a:r>
            <a:r>
              <a:rPr lang="sk-SK" b="1" i="1" dirty="0"/>
              <a:t> </a:t>
            </a:r>
            <a:r>
              <a:rPr lang="sk-SK" b="1" i="1" dirty="0" err="1"/>
              <a:t>based</a:t>
            </a:r>
            <a:r>
              <a:rPr lang="sk-SK" b="1" i="1" dirty="0"/>
              <a:t> on </a:t>
            </a:r>
            <a:r>
              <a:rPr lang="sk-SK" b="1" i="1" dirty="0" err="1"/>
              <a:t>wrappers</a:t>
            </a:r>
            <a:r>
              <a:rPr lang="sk-SK" b="1" i="1" dirty="0"/>
              <a:t> </a:t>
            </a:r>
            <a:r>
              <a:rPr lang="sk-SK" b="1" i="1" dirty="0" err="1"/>
              <a:t>such</a:t>
            </a:r>
            <a:r>
              <a:rPr lang="sk-SK" b="1" i="1" dirty="0"/>
              <a:t> </a:t>
            </a:r>
          </a:p>
          <a:p>
            <a:r>
              <a:rPr lang="sk-SK" b="1" i="1" dirty="0"/>
              <a:t>	as </a:t>
            </a:r>
            <a:r>
              <a:rPr lang="sk-SK" b="1" i="1" dirty="0" err="1"/>
              <a:t>pure</a:t>
            </a:r>
            <a:r>
              <a:rPr lang="sk-SK" b="1" i="1" dirty="0"/>
              <a:t>::</a:t>
            </a:r>
            <a:r>
              <a:rPr lang="sk-SK" b="1" i="1" dirty="0" err="1"/>
              <a:t>variants</a:t>
            </a:r>
            <a:r>
              <a:rPr lang="sk-SK" b="1" i="1" dirty="0"/>
              <a:t> or </a:t>
            </a:r>
            <a:r>
              <a:rPr lang="sk-SK" b="1" i="1" dirty="0" err="1"/>
              <a:t>conditional</a:t>
            </a:r>
            <a:r>
              <a:rPr lang="sk-SK" b="1" i="1" dirty="0"/>
              <a:t> </a:t>
            </a:r>
            <a:r>
              <a:rPr lang="sk-SK" b="1" i="1" dirty="0" err="1"/>
              <a:t>compilation</a:t>
            </a:r>
            <a:endParaRPr lang="sk-SK" b="1" i="1" dirty="0"/>
          </a:p>
          <a:p>
            <a:r>
              <a:rPr lang="sk-SK" b="1" i="1" dirty="0"/>
              <a:t>		 </a:t>
            </a:r>
            <a:r>
              <a:rPr lang="sk-SK" b="1" i="1" dirty="0" err="1"/>
              <a:t>can</a:t>
            </a:r>
            <a:r>
              <a:rPr lang="sk-SK" b="1" i="1" dirty="0"/>
              <a:t> </a:t>
            </a:r>
            <a:r>
              <a:rPr lang="sk-SK" b="1" i="1" dirty="0" err="1"/>
              <a:t>be</a:t>
            </a:r>
            <a:r>
              <a:rPr lang="sk-SK" b="1" i="1" dirty="0"/>
              <a:t> </a:t>
            </a:r>
            <a:r>
              <a:rPr lang="sk-SK" b="1" i="1" dirty="0" err="1"/>
              <a:t>enhanced</a:t>
            </a:r>
            <a:r>
              <a:rPr lang="sk-SK" b="1" i="1" dirty="0"/>
              <a:t> to </a:t>
            </a:r>
            <a:r>
              <a:rPr lang="sk-SK" b="1" i="1" dirty="0" err="1"/>
              <a:t>managing</a:t>
            </a:r>
            <a:r>
              <a:rPr lang="sk-SK" b="1" i="1" dirty="0"/>
              <a:t> </a:t>
            </a:r>
            <a:r>
              <a:rPr lang="sk-SK" b="1" i="1" dirty="0" err="1"/>
              <a:t>features</a:t>
            </a:r>
            <a:r>
              <a:rPr lang="sk-SK" b="1" i="1" dirty="0"/>
              <a:t> in </a:t>
            </a:r>
            <a:r>
              <a:rPr lang="sk-SK" b="1" i="1" dirty="0" err="1"/>
              <a:t>code</a:t>
            </a:r>
            <a:r>
              <a:rPr lang="sk-SK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74930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C96793FC-EC82-016A-F05E-02183381FB60}"/>
              </a:ext>
            </a:extLst>
          </p:cNvPr>
          <p:cNvSpPr txBox="1"/>
          <p:nvPr/>
        </p:nvSpPr>
        <p:spPr>
          <a:xfrm>
            <a:off x="649349" y="2439203"/>
            <a:ext cx="101024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Is complexity of variability management significant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for used code complexity measures?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28AC7EA5-938D-73F8-8149-1105DF9A8C71}"/>
              </a:ext>
            </a:extLst>
          </p:cNvPr>
          <p:cNvSpPr txBox="1"/>
          <p:nvPr/>
        </p:nvSpPr>
        <p:spPr>
          <a:xfrm>
            <a:off x="2799264" y="3599985"/>
            <a:ext cx="5808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…is less complex decorator-detachable version </a:t>
            </a:r>
          </a:p>
          <a:p>
            <a:r>
              <a:rPr lang="en-US" b="1" i="1" dirty="0"/>
              <a:t>insignificant to most of code-complexity measures?</a:t>
            </a:r>
            <a:endParaRPr lang="sk-SK" b="1" i="1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C39D97-BA74-A46C-AE1A-941DBF442FD7}"/>
              </a:ext>
            </a:extLst>
          </p:cNvPr>
          <p:cNvSpPr txBox="1">
            <a:spLocks/>
          </p:cNvSpPr>
          <p:nvPr/>
        </p:nvSpPr>
        <p:spPr>
          <a:xfrm>
            <a:off x="1143129" y="4329880"/>
            <a:ext cx="939849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rgbClr val="00B050"/>
                </a:solidFill>
              </a:rPr>
              <a:t>Hypothesis 3:  </a:t>
            </a:r>
            <a:r>
              <a:rPr lang="en-US" sz="1600" dirty="0"/>
              <a:t>Removal of all variability constructs from Case 1 does not								 significantly change at least one of the evaluated complexity metrics.</a:t>
            </a:r>
            <a:endParaRPr lang="sk-SK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786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>
            <a:extLst>
              <a:ext uri="{FF2B5EF4-FFF2-40B4-BE49-F238E27FC236}">
                <a16:creationId xmlns:a16="http://schemas.microsoft.com/office/drawing/2014/main" id="{7FE6AB57-9643-79AC-27BB-4DF99C51F077}"/>
              </a:ext>
            </a:extLst>
          </p:cNvPr>
          <p:cNvSpPr/>
          <p:nvPr/>
        </p:nvSpPr>
        <p:spPr>
          <a:xfrm>
            <a:off x="-504994" y="-326490"/>
            <a:ext cx="13522184" cy="7939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29EC39-7F6D-1E72-F65D-2F65571E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18624A-4E1F-E0B2-D445-4C31BB8E5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B95E135B-DC35-1AD8-E87A-C3C908CEF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457"/>
            <a:ext cx="12192000" cy="659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84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A8D94D4C-8192-0F5C-C837-68727CAC4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7" y="50357"/>
            <a:ext cx="10938765" cy="671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720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73CA59-F556-2344-1014-0F02CBA78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755D33E-9666-1F99-7DE4-868393A24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223EFA98-1FF7-29F8-2831-B89173CDC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5" y="264420"/>
            <a:ext cx="11506185" cy="6472229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9F91A532-5E20-88E7-DBA8-7269059FB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3012" y="1583473"/>
            <a:ext cx="1370507" cy="297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30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BDDA63-D160-04F0-E9B4-0EF93E88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76" y="-15288"/>
            <a:ext cx="8596668" cy="1320800"/>
          </a:xfrm>
        </p:spPr>
        <p:txBody>
          <a:bodyPr>
            <a:normAutofit/>
          </a:bodyPr>
          <a:lstStyle/>
          <a:p>
            <a:r>
              <a:rPr lang="en-US" sz="6000" b="1" dirty="0"/>
              <a:t>Superimposed variants</a:t>
            </a:r>
            <a:endParaRPr lang="sk-SK" sz="60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79CE736-9C69-7297-70A5-4E8E37DD1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289" y="821554"/>
            <a:ext cx="9669854" cy="5464921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B445DF23-15C5-5D18-5A24-24561CB465BE}"/>
              </a:ext>
            </a:extLst>
          </p:cNvPr>
          <p:cNvSpPr txBox="1"/>
          <p:nvPr/>
        </p:nvSpPr>
        <p:spPr>
          <a:xfrm>
            <a:off x="159921" y="4272677"/>
            <a:ext cx="50445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Source</a:t>
            </a:r>
            <a:r>
              <a:rPr lang="sk-SK" dirty="0"/>
              <a:t>: </a:t>
            </a:r>
            <a:r>
              <a:rPr lang="sk-SK" dirty="0" err="1"/>
              <a:t>Krzysztof</a:t>
            </a:r>
            <a:r>
              <a:rPr lang="sk-SK" dirty="0"/>
              <a:t> </a:t>
            </a:r>
            <a:r>
              <a:rPr lang="sk-SK" dirty="0" err="1"/>
              <a:t>Czarnecki</a:t>
            </a:r>
            <a:r>
              <a:rPr lang="sk-SK" dirty="0"/>
              <a:t> and </a:t>
            </a:r>
            <a:r>
              <a:rPr lang="sk-SK" dirty="0" err="1"/>
              <a:t>Michał</a:t>
            </a:r>
            <a:r>
              <a:rPr lang="sk-SK" dirty="0"/>
              <a:t> </a:t>
            </a:r>
            <a:r>
              <a:rPr lang="sk-SK" dirty="0" err="1"/>
              <a:t>Antkiewicz</a:t>
            </a:r>
            <a:r>
              <a:rPr lang="sk-SK" dirty="0"/>
              <a:t>. ‘‘</a:t>
            </a:r>
            <a:r>
              <a:rPr lang="sk-SK" dirty="0" err="1"/>
              <a:t>Map-ping</a:t>
            </a:r>
            <a:r>
              <a:rPr lang="sk-SK" dirty="0"/>
              <a:t> </a:t>
            </a:r>
            <a:r>
              <a:rPr lang="sk-SK" dirty="0" err="1"/>
              <a:t>Features</a:t>
            </a:r>
            <a:r>
              <a:rPr lang="sk-SK" dirty="0"/>
              <a:t> to </a:t>
            </a:r>
            <a:r>
              <a:rPr lang="sk-SK" dirty="0" err="1"/>
              <a:t>Models</a:t>
            </a:r>
            <a:r>
              <a:rPr lang="sk-SK" dirty="0"/>
              <a:t>: A </a:t>
            </a:r>
            <a:r>
              <a:rPr lang="sk-SK" dirty="0" err="1"/>
              <a:t>Template</a:t>
            </a:r>
            <a:r>
              <a:rPr lang="sk-SK" dirty="0"/>
              <a:t> </a:t>
            </a:r>
            <a:r>
              <a:rPr lang="sk-SK" dirty="0" err="1"/>
              <a:t>Approach</a:t>
            </a:r>
            <a:r>
              <a:rPr lang="sk-SK" dirty="0"/>
              <a:t> </a:t>
            </a:r>
            <a:r>
              <a:rPr lang="sk-SK" dirty="0" err="1"/>
              <a:t>Basedon</a:t>
            </a:r>
            <a:r>
              <a:rPr lang="sk-SK" dirty="0"/>
              <a:t> </a:t>
            </a:r>
            <a:r>
              <a:rPr lang="sk-SK" dirty="0" err="1"/>
              <a:t>Superimposed</a:t>
            </a:r>
            <a:r>
              <a:rPr lang="sk-SK" dirty="0"/>
              <a:t> </a:t>
            </a:r>
            <a:r>
              <a:rPr lang="sk-SK" dirty="0" err="1"/>
              <a:t>Variants</a:t>
            </a:r>
            <a:r>
              <a:rPr lang="sk-SK" dirty="0"/>
              <a:t>’’. </a:t>
            </a:r>
            <a:r>
              <a:rPr lang="sk-SK" dirty="0" err="1"/>
              <a:t>en</a:t>
            </a:r>
            <a:r>
              <a:rPr lang="sk-SK" dirty="0"/>
              <a:t>. In: </a:t>
            </a:r>
            <a:r>
              <a:rPr lang="sk-SK" dirty="0" err="1"/>
              <a:t>Generative</a:t>
            </a:r>
            <a:r>
              <a:rPr lang="sk-SK" dirty="0"/>
              <a:t> Pro-</a:t>
            </a:r>
            <a:r>
              <a:rPr lang="sk-SK" dirty="0" err="1"/>
              <a:t>gramming</a:t>
            </a:r>
            <a:r>
              <a:rPr lang="sk-SK" dirty="0"/>
              <a:t> and </a:t>
            </a:r>
            <a:r>
              <a:rPr lang="sk-SK" dirty="0" err="1"/>
              <a:t>Component</a:t>
            </a:r>
            <a:r>
              <a:rPr lang="sk-SK" dirty="0"/>
              <a:t> </a:t>
            </a:r>
            <a:r>
              <a:rPr lang="sk-SK" dirty="0" err="1"/>
              <a:t>Engineering</a:t>
            </a:r>
            <a:r>
              <a:rPr lang="sk-SK" dirty="0"/>
              <a:t>. </a:t>
            </a:r>
            <a:r>
              <a:rPr lang="sk-SK" dirty="0" err="1"/>
              <a:t>Ed</a:t>
            </a:r>
            <a:r>
              <a:rPr lang="sk-SK" dirty="0"/>
              <a:t>. by </a:t>
            </a:r>
            <a:r>
              <a:rPr lang="sk-SK" dirty="0" err="1"/>
              <a:t>DavidHutchison</a:t>
            </a:r>
            <a:r>
              <a:rPr lang="sk-SK" dirty="0"/>
              <a:t> et al. </a:t>
            </a:r>
            <a:r>
              <a:rPr lang="sk-SK" dirty="0" err="1"/>
              <a:t>Vol</a:t>
            </a:r>
            <a:r>
              <a:rPr lang="sk-SK" dirty="0"/>
              <a:t>. 3676. </a:t>
            </a:r>
            <a:r>
              <a:rPr lang="sk-SK" dirty="0" err="1"/>
              <a:t>Series</a:t>
            </a:r>
            <a:r>
              <a:rPr lang="sk-SK" dirty="0"/>
              <a:t> Title: </a:t>
            </a:r>
            <a:r>
              <a:rPr lang="sk-SK" dirty="0" err="1"/>
              <a:t>Lecture</a:t>
            </a:r>
            <a:r>
              <a:rPr lang="sk-SK" dirty="0"/>
              <a:t> </a:t>
            </a:r>
            <a:r>
              <a:rPr lang="sk-SK" dirty="0" err="1"/>
              <a:t>Notesin</a:t>
            </a:r>
            <a:r>
              <a:rPr lang="sk-SK" dirty="0"/>
              <a:t>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sk-SK" dirty="0"/>
              <a:t>. </a:t>
            </a:r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: </a:t>
            </a:r>
            <a:r>
              <a:rPr lang="sk-SK" dirty="0" err="1"/>
              <a:t>SpringerBerlin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2005, </a:t>
            </a:r>
            <a:r>
              <a:rPr lang="sk-SK" dirty="0" err="1"/>
              <a:t>pp</a:t>
            </a:r>
            <a:r>
              <a:rPr lang="sk-SK" dirty="0"/>
              <a:t>. 422–437.</a:t>
            </a:r>
          </a:p>
        </p:txBody>
      </p:sp>
      <p:cxnSp>
        <p:nvCxnSpPr>
          <p:cNvPr id="14" name="Rovná spojnica 13">
            <a:extLst>
              <a:ext uri="{FF2B5EF4-FFF2-40B4-BE49-F238E27FC236}">
                <a16:creationId xmlns:a16="http://schemas.microsoft.com/office/drawing/2014/main" id="{3FD279BB-A676-9EE4-9CD0-C70251D07DF0}"/>
              </a:ext>
            </a:extLst>
          </p:cNvPr>
          <p:cNvCxnSpPr>
            <a:cxnSpLocks/>
          </p:cNvCxnSpPr>
          <p:nvPr/>
        </p:nvCxnSpPr>
        <p:spPr>
          <a:xfrm>
            <a:off x="8139088" y="2009070"/>
            <a:ext cx="169378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FA2F3890-CC20-89CB-5889-E5DDD2FCC556}"/>
              </a:ext>
            </a:extLst>
          </p:cNvPr>
          <p:cNvCxnSpPr>
            <a:cxnSpLocks/>
          </p:cNvCxnSpPr>
          <p:nvPr/>
        </p:nvCxnSpPr>
        <p:spPr>
          <a:xfrm>
            <a:off x="10245130" y="2009070"/>
            <a:ext cx="160275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Šípka: doľava 20">
            <a:extLst>
              <a:ext uri="{FF2B5EF4-FFF2-40B4-BE49-F238E27FC236}">
                <a16:creationId xmlns:a16="http://schemas.microsoft.com/office/drawing/2014/main" id="{A9879A72-6E79-B7BC-E9C7-F9A4D1F18F75}"/>
              </a:ext>
            </a:extLst>
          </p:cNvPr>
          <p:cNvSpPr/>
          <p:nvPr/>
        </p:nvSpPr>
        <p:spPr>
          <a:xfrm rot="10800000">
            <a:off x="7885357" y="3828132"/>
            <a:ext cx="623469" cy="509364"/>
          </a:xfrm>
          <a:prstGeom prst="lef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Šípka: doľava 21">
            <a:extLst>
              <a:ext uri="{FF2B5EF4-FFF2-40B4-BE49-F238E27FC236}">
                <a16:creationId xmlns:a16="http://schemas.microsoft.com/office/drawing/2014/main" id="{562B456C-E4CF-765D-C36D-AC22F94934A5}"/>
              </a:ext>
            </a:extLst>
          </p:cNvPr>
          <p:cNvSpPr/>
          <p:nvPr/>
        </p:nvSpPr>
        <p:spPr>
          <a:xfrm rot="10800000">
            <a:off x="7885356" y="3507890"/>
            <a:ext cx="623469" cy="509364"/>
          </a:xfrm>
          <a:prstGeom prst="lef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Šípka: doľava 22">
            <a:extLst>
              <a:ext uri="{FF2B5EF4-FFF2-40B4-BE49-F238E27FC236}">
                <a16:creationId xmlns:a16="http://schemas.microsoft.com/office/drawing/2014/main" id="{CCD3933D-44AC-FE25-BBE0-ECA044FF6D6D}"/>
              </a:ext>
            </a:extLst>
          </p:cNvPr>
          <p:cNvSpPr/>
          <p:nvPr/>
        </p:nvSpPr>
        <p:spPr>
          <a:xfrm rot="10800000">
            <a:off x="7885355" y="2987108"/>
            <a:ext cx="623469" cy="509364"/>
          </a:xfrm>
          <a:prstGeom prst="lef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D5C7A761-1A26-00A8-5D85-267A9A619D8F}"/>
              </a:ext>
            </a:extLst>
          </p:cNvPr>
          <p:cNvSpPr txBox="1"/>
          <p:nvPr/>
        </p:nvSpPr>
        <p:spPr>
          <a:xfrm>
            <a:off x="9832875" y="5932532"/>
            <a:ext cx="2427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err="1"/>
              <a:t>Similar</a:t>
            </a:r>
            <a:r>
              <a:rPr lang="sk-SK" sz="2000" b="1" dirty="0"/>
              <a:t> to </a:t>
            </a:r>
            <a:r>
              <a:rPr lang="sk-SK" sz="2000" b="1" dirty="0" err="1"/>
              <a:t>product</a:t>
            </a:r>
            <a:r>
              <a:rPr lang="sk-SK" sz="2000" b="1" dirty="0"/>
              <a:t> </a:t>
            </a:r>
          </a:p>
          <a:p>
            <a:r>
              <a:rPr lang="sk-SK" sz="2000" b="1" dirty="0"/>
              <a:t>	</a:t>
            </a:r>
            <a:r>
              <a:rPr lang="sk-SK" sz="2000" b="1" dirty="0" err="1"/>
              <a:t>derivation</a:t>
            </a:r>
            <a:endParaRPr lang="sk-SK" sz="2000" b="1" dirty="0"/>
          </a:p>
        </p:txBody>
      </p:sp>
      <p:sp>
        <p:nvSpPr>
          <p:cNvPr id="25" name="Šípka: doľava 24">
            <a:extLst>
              <a:ext uri="{FF2B5EF4-FFF2-40B4-BE49-F238E27FC236}">
                <a16:creationId xmlns:a16="http://schemas.microsoft.com/office/drawing/2014/main" id="{8473DDA9-B361-26A9-3F07-2B91EE1549C4}"/>
              </a:ext>
            </a:extLst>
          </p:cNvPr>
          <p:cNvSpPr/>
          <p:nvPr/>
        </p:nvSpPr>
        <p:spPr>
          <a:xfrm rot="13501785">
            <a:off x="9748627" y="5287587"/>
            <a:ext cx="623469" cy="509364"/>
          </a:xfrm>
          <a:prstGeom prst="lef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Šípka: doľava 30">
            <a:extLst>
              <a:ext uri="{FF2B5EF4-FFF2-40B4-BE49-F238E27FC236}">
                <a16:creationId xmlns:a16="http://schemas.microsoft.com/office/drawing/2014/main" id="{066DFCE4-B81C-FE29-37C5-34DEFDDF4AAD}"/>
              </a:ext>
            </a:extLst>
          </p:cNvPr>
          <p:cNvSpPr/>
          <p:nvPr/>
        </p:nvSpPr>
        <p:spPr>
          <a:xfrm rot="269093">
            <a:off x="2410501" y="3020737"/>
            <a:ext cx="866674" cy="509364"/>
          </a:xfrm>
          <a:prstGeom prst="lef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BlokTextu 31">
            <a:extLst>
              <a:ext uri="{FF2B5EF4-FFF2-40B4-BE49-F238E27FC236}">
                <a16:creationId xmlns:a16="http://schemas.microsoft.com/office/drawing/2014/main" id="{F5DD8F2E-8123-8739-BBAC-134066AC4F5B}"/>
              </a:ext>
            </a:extLst>
          </p:cNvPr>
          <p:cNvSpPr txBox="1"/>
          <p:nvPr/>
        </p:nvSpPr>
        <p:spPr>
          <a:xfrm>
            <a:off x="197705" y="2817562"/>
            <a:ext cx="2409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Specifies instance </a:t>
            </a:r>
          </a:p>
          <a:p>
            <a:r>
              <a:rPr lang="en-US" sz="2000" b="1" dirty="0"/>
              <a:t>of model family</a:t>
            </a:r>
            <a:endParaRPr lang="sk-SK" sz="2000" b="1" dirty="0"/>
          </a:p>
        </p:txBody>
      </p:sp>
      <p:sp>
        <p:nvSpPr>
          <p:cNvPr id="33" name="BlokTextu 32">
            <a:extLst>
              <a:ext uri="{FF2B5EF4-FFF2-40B4-BE49-F238E27FC236}">
                <a16:creationId xmlns:a16="http://schemas.microsoft.com/office/drawing/2014/main" id="{0275AD7E-FE96-175C-1BE1-7BEA7CE62FCA}"/>
              </a:ext>
            </a:extLst>
          </p:cNvPr>
          <p:cNvSpPr txBox="1"/>
          <p:nvPr/>
        </p:nvSpPr>
        <p:spPr>
          <a:xfrm>
            <a:off x="1486399" y="3618559"/>
            <a:ext cx="2647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Based on feature model</a:t>
            </a:r>
            <a:endParaRPr lang="sk-SK" i="1" dirty="0"/>
          </a:p>
        </p:txBody>
      </p:sp>
      <p:sp>
        <p:nvSpPr>
          <p:cNvPr id="34" name="BlokTextu 33">
            <a:extLst>
              <a:ext uri="{FF2B5EF4-FFF2-40B4-BE49-F238E27FC236}">
                <a16:creationId xmlns:a16="http://schemas.microsoft.com/office/drawing/2014/main" id="{9458A2E4-974B-28B4-29C6-C52D0C4AE7FE}"/>
              </a:ext>
            </a:extLst>
          </p:cNvPr>
          <p:cNvSpPr txBox="1"/>
          <p:nvPr/>
        </p:nvSpPr>
        <p:spPr>
          <a:xfrm>
            <a:off x="5774211" y="3496472"/>
            <a:ext cx="1929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Automation based on this configuration</a:t>
            </a:r>
            <a:endParaRPr lang="sk-SK" b="1" dirty="0"/>
          </a:p>
        </p:txBody>
      </p:sp>
      <p:sp>
        <p:nvSpPr>
          <p:cNvPr id="35" name="BlokTextu 34">
            <a:extLst>
              <a:ext uri="{FF2B5EF4-FFF2-40B4-BE49-F238E27FC236}">
                <a16:creationId xmlns:a16="http://schemas.microsoft.com/office/drawing/2014/main" id="{9833DE61-55AF-0204-31C8-EA4F89DDCCED}"/>
              </a:ext>
            </a:extLst>
          </p:cNvPr>
          <p:cNvSpPr txBox="1"/>
          <p:nvPr/>
        </p:nvSpPr>
        <p:spPr>
          <a:xfrm>
            <a:off x="5204463" y="4473706"/>
            <a:ext cx="33679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Instantiation = </a:t>
            </a:r>
          </a:p>
          <a:p>
            <a:r>
              <a:rPr lang="en-US" dirty="0"/>
              <a:t>	</a:t>
            </a:r>
            <a:r>
              <a:rPr lang="en-US" sz="2400" b="1" dirty="0"/>
              <a:t>Model To Model</a:t>
            </a:r>
          </a:p>
          <a:p>
            <a:r>
              <a:rPr lang="en-US" sz="2400" b="1" dirty="0"/>
              <a:t>		 Transformation</a:t>
            </a:r>
            <a:endParaRPr lang="sk-SK" sz="2400" b="1" dirty="0"/>
          </a:p>
        </p:txBody>
      </p:sp>
      <p:sp>
        <p:nvSpPr>
          <p:cNvPr id="36" name="BlokTextu 35">
            <a:extLst>
              <a:ext uri="{FF2B5EF4-FFF2-40B4-BE49-F238E27FC236}">
                <a16:creationId xmlns:a16="http://schemas.microsoft.com/office/drawing/2014/main" id="{1A96989F-1978-ED3B-071F-F0EB62EC9B11}"/>
              </a:ext>
            </a:extLst>
          </p:cNvPr>
          <p:cNvSpPr txBox="1"/>
          <p:nvPr/>
        </p:nvSpPr>
        <p:spPr>
          <a:xfrm>
            <a:off x="5877329" y="5441023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-input and output in target notation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186542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29A5A4-C96C-0E31-B26B-06D229D50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964" y="2475571"/>
            <a:ext cx="7061612" cy="1320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</a:t>
            </a:r>
            <a:r>
              <a:rPr lang="sk-SK" b="1" dirty="0"/>
              <a:t> </a:t>
            </a:r>
            <a:r>
              <a:rPr lang="sk-SK" b="1" dirty="0" err="1"/>
              <a:t>code</a:t>
            </a:r>
            <a:r>
              <a:rPr lang="sk-SK" b="1" dirty="0"/>
              <a:t> </a:t>
            </a:r>
            <a:r>
              <a:rPr lang="sk-SK" b="1" dirty="0" err="1"/>
              <a:t>complexity</a:t>
            </a:r>
            <a:r>
              <a:rPr lang="sk-SK" b="1" dirty="0"/>
              <a:t> change </a:t>
            </a:r>
            <a:r>
              <a:rPr lang="sk-SK" b="1" dirty="0" err="1"/>
              <a:t>after</a:t>
            </a:r>
            <a:r>
              <a:rPr lang="sk-SK" b="1" dirty="0"/>
              <a:t> </a:t>
            </a:r>
            <a:r>
              <a:rPr lang="sk-SK" b="1" dirty="0" err="1"/>
              <a:t>removal</a:t>
            </a:r>
            <a:r>
              <a:rPr lang="sk-SK" b="1" dirty="0"/>
              <a:t> of </a:t>
            </a:r>
            <a:r>
              <a:rPr lang="sk-SK" b="1" dirty="0" err="1"/>
              <a:t>files</a:t>
            </a:r>
            <a:r>
              <a:rPr lang="sk-SK" b="1" dirty="0"/>
              <a:t> </a:t>
            </a:r>
            <a:r>
              <a:rPr lang="sk-SK" b="1" dirty="0" err="1"/>
              <a:t>with</a:t>
            </a:r>
            <a:r>
              <a:rPr lang="sk-SK" b="1" dirty="0"/>
              <a:t> most of </a:t>
            </a:r>
            <a:r>
              <a:rPr lang="en-US" b="1" dirty="0"/>
              <a:t>(</a:t>
            </a:r>
            <a:r>
              <a:rPr lang="sk-SK" b="1" dirty="0" err="1"/>
              <a:t>unconvertable</a:t>
            </a:r>
            <a:r>
              <a:rPr lang="sk-SK" b="1" dirty="0"/>
              <a:t> </a:t>
            </a:r>
            <a:r>
              <a:rPr lang="sk-SK" b="1" dirty="0" err="1"/>
              <a:t>decorator</a:t>
            </a:r>
            <a:r>
              <a:rPr lang="en-US" b="1" dirty="0"/>
              <a:t>s</a:t>
            </a:r>
            <a:r>
              <a:rPr lang="sk-SK" b="1" dirty="0"/>
              <a:t> </a:t>
            </a:r>
            <a:r>
              <a:rPr lang="sk-SK" b="1" dirty="0" err="1"/>
              <a:t>into</a:t>
            </a:r>
            <a:r>
              <a:rPr lang="en-US" b="1" dirty="0"/>
              <a:t>)</a:t>
            </a:r>
            <a:r>
              <a:rPr lang="sk-SK" b="1" dirty="0"/>
              <a:t> </a:t>
            </a:r>
            <a:r>
              <a:rPr lang="sk-SK" b="1" dirty="0" err="1"/>
              <a:t>wrappers</a:t>
            </a:r>
            <a:endParaRPr lang="sk-SK" b="1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5C427FC7-B0F8-3BFC-8842-02483CFCEFBF}"/>
              </a:ext>
            </a:extLst>
          </p:cNvPr>
          <p:cNvSpPr txBox="1"/>
          <p:nvPr/>
        </p:nvSpPr>
        <p:spPr>
          <a:xfrm>
            <a:off x="974221" y="905911"/>
            <a:ext cx="49890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Narrowing test focused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on already supported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decorators in TypeScript </a:t>
            </a:r>
          </a:p>
        </p:txBody>
      </p:sp>
      <p:sp>
        <p:nvSpPr>
          <p:cNvPr id="7" name="Šípka: nadol 6">
            <a:extLst>
              <a:ext uri="{FF2B5EF4-FFF2-40B4-BE49-F238E27FC236}">
                <a16:creationId xmlns:a16="http://schemas.microsoft.com/office/drawing/2014/main" id="{6289BF40-B51B-09D4-6CDD-B3B5E28ADE29}"/>
              </a:ext>
            </a:extLst>
          </p:cNvPr>
          <p:cNvSpPr/>
          <p:nvPr/>
        </p:nvSpPr>
        <p:spPr>
          <a:xfrm>
            <a:off x="1442224" y="2884449"/>
            <a:ext cx="825191" cy="383601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67701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A5E029-4226-2FA9-EABB-D056D078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7F6049-BB88-8BBA-A21D-0AFA0ED80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7DF0695-796E-C522-4305-047A73161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776" y="-31644"/>
            <a:ext cx="12481932" cy="688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312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C834ED-0FE3-13C8-FD52-42F13FF8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675" y="2245113"/>
            <a:ext cx="9544617" cy="1320800"/>
          </a:xfrm>
        </p:spPr>
        <p:txBody>
          <a:bodyPr/>
          <a:lstStyle/>
          <a:p>
            <a:r>
              <a:rPr lang="en-US" b="1" dirty="0"/>
              <a:t>The variability management significantly influences the code complexity</a:t>
            </a:r>
            <a:endParaRPr lang="sk-SK" b="1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418774B-BA07-AAA5-7646-0BD89C33A656}"/>
              </a:ext>
            </a:extLst>
          </p:cNvPr>
          <p:cNvSpPr txBox="1"/>
          <p:nvPr/>
        </p:nvSpPr>
        <p:spPr>
          <a:xfrm>
            <a:off x="3990427" y="3642681"/>
            <a:ext cx="6232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…the annotated code of fragments of variable features</a:t>
            </a:r>
          </a:p>
          <a:p>
            <a:r>
              <a:rPr lang="en-US" b="1" i="1" dirty="0"/>
              <a:t> should be filtered according to </a:t>
            </a:r>
          </a:p>
          <a:p>
            <a:r>
              <a:rPr lang="en-US" b="1" i="1" dirty="0"/>
              <a:t>particular manipulations with code to decrease it</a:t>
            </a:r>
            <a:endParaRPr lang="sk-SK" b="1" i="1" dirty="0"/>
          </a:p>
        </p:txBody>
      </p:sp>
    </p:spTree>
    <p:extLst>
      <p:ext uri="{BB962C8B-B14F-4D97-AF65-F5344CB8AC3E}">
        <p14:creationId xmlns:p14="http://schemas.microsoft.com/office/powerpoint/2010/main" val="14304399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C96793FC-EC82-016A-F05E-02183381FB60}"/>
              </a:ext>
            </a:extLst>
          </p:cNvPr>
          <p:cNvSpPr txBox="1"/>
          <p:nvPr/>
        </p:nvSpPr>
        <p:spPr>
          <a:xfrm>
            <a:off x="456061" y="2030325"/>
            <a:ext cx="89196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Is dead code introduced with use of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illegal decorators in TypeScript significant for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 used code complexity measures?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28AC7EA5-938D-73F8-8149-1105DF9A8C71}"/>
              </a:ext>
            </a:extLst>
          </p:cNvPr>
          <p:cNvSpPr txBox="1"/>
          <p:nvPr/>
        </p:nvSpPr>
        <p:spPr>
          <a:xfrm>
            <a:off x="2799264" y="3599985"/>
            <a:ext cx="6593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…should some of illegal decorators by supported in future </a:t>
            </a:r>
          </a:p>
          <a:p>
            <a:r>
              <a:rPr lang="en-US" b="1" i="1" dirty="0"/>
              <a:t>version for variability management?</a:t>
            </a:r>
            <a:endParaRPr lang="sk-SK" b="1" i="1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2B515B7B-E3AB-06E8-8C52-1F4C128F5415}"/>
              </a:ext>
            </a:extLst>
          </p:cNvPr>
          <p:cNvSpPr txBox="1">
            <a:spLocks/>
          </p:cNvSpPr>
          <p:nvPr/>
        </p:nvSpPr>
        <p:spPr>
          <a:xfrm>
            <a:off x="1143129" y="4329880"/>
            <a:ext cx="939849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rgbClr val="00B050"/>
                </a:solidFill>
              </a:rPr>
              <a:t>Hypothesis 4:  </a:t>
            </a:r>
            <a:r>
              <a:rPr lang="en-US" sz="1600" dirty="0"/>
              <a:t>Unwanted dead code constructs significantly change complexity								 measured by most evaluated complexity metrics.</a:t>
            </a:r>
            <a:endParaRPr lang="sk-SK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552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47F99E-9085-011D-B281-B602DB88D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A7EEF1-067D-FB33-6C86-1C8483400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BE55FD6F-8AAC-3FCF-35D4-BBAE2FEA4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230" y="0"/>
            <a:ext cx="12422459" cy="692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503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4DF12CEE-C552-6566-0E00-02F7C1444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1" y="53063"/>
            <a:ext cx="11009932" cy="67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962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97A7A1D6-E327-62EA-E855-2664CF69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8" y="327102"/>
            <a:ext cx="11332003" cy="6388881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DA9B7981-923E-81B3-D26E-44FC25ACC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7737" y="1624487"/>
            <a:ext cx="1494263" cy="335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950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D193D7EB-D05D-1A81-0AEE-3B1E9F3902BC}"/>
              </a:ext>
            </a:extLst>
          </p:cNvPr>
          <p:cNvSpPr txBox="1">
            <a:spLocks/>
          </p:cNvSpPr>
          <p:nvPr/>
        </p:nvSpPr>
        <p:spPr>
          <a:xfrm>
            <a:off x="662466" y="2552700"/>
            <a:ext cx="9544617" cy="17525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support of function and import decorators is necessary to reduce dead code with borderline but still significant impact </a:t>
            </a:r>
            <a:r>
              <a:rPr lang="sk-SK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code complexity.</a:t>
            </a:r>
            <a:endParaRPr lang="sk-SK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47244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E139A5-D63A-7561-E67F-BEECBA813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27463"/>
            <a:ext cx="8596668" cy="1320800"/>
          </a:xfrm>
        </p:spPr>
        <p:txBody>
          <a:bodyPr>
            <a:normAutofit/>
          </a:bodyPr>
          <a:lstStyle/>
          <a:p>
            <a:r>
              <a:rPr lang="sk-SK" sz="5400" b="1" dirty="0" err="1"/>
              <a:t>Future</a:t>
            </a:r>
            <a:r>
              <a:rPr lang="sk-SK" sz="5400" b="1" dirty="0"/>
              <a:t> </a:t>
            </a:r>
            <a:r>
              <a:rPr lang="sk-SK" sz="5400" b="1" dirty="0" err="1"/>
              <a:t>work</a:t>
            </a:r>
            <a:endParaRPr lang="sk-SK" sz="5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9D0B49B-450A-D7F5-79AA-C24900DF7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46" y="1603028"/>
            <a:ext cx="8596668" cy="4656523"/>
          </a:xfrm>
        </p:spPr>
        <p:txBody>
          <a:bodyPr>
            <a:normAutofit/>
          </a:bodyPr>
          <a:lstStyle/>
          <a:p>
            <a:r>
              <a:rPr lang="sk-SK" dirty="0" err="1"/>
              <a:t>Optimizing</a:t>
            </a:r>
            <a:r>
              <a:rPr lang="sk-SK" dirty="0"/>
              <a:t> </a:t>
            </a:r>
            <a:r>
              <a:rPr lang="sk-SK" dirty="0" err="1"/>
              <a:t>configuration</a:t>
            </a:r>
            <a:r>
              <a:rPr lang="sk-SK" dirty="0"/>
              <a:t> </a:t>
            </a:r>
            <a:r>
              <a:rPr lang="sk-SK" dirty="0" err="1"/>
              <a:t>expressions</a:t>
            </a:r>
            <a:r>
              <a:rPr lang="sk-SK" dirty="0"/>
              <a:t> on </a:t>
            </a:r>
            <a:r>
              <a:rPr lang="sk-SK" dirty="0" err="1"/>
              <a:t>fractals</a:t>
            </a:r>
            <a:r>
              <a:rPr lang="sk-SK" dirty="0"/>
              <a:t> </a:t>
            </a:r>
            <a:r>
              <a:rPr lang="sk-SK" dirty="0" err="1"/>
              <a:t>where</a:t>
            </a:r>
            <a:r>
              <a:rPr lang="sk-SK" dirty="0"/>
              <a:t> variability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modeled</a:t>
            </a:r>
            <a:r>
              <a:rPr lang="sk-SK" dirty="0"/>
              <a:t> and </a:t>
            </a:r>
            <a:r>
              <a:rPr lang="sk-SK" dirty="0" err="1"/>
              <a:t>managed</a:t>
            </a:r>
            <a:r>
              <a:rPr lang="sk-SK" dirty="0"/>
              <a:t> in </a:t>
            </a:r>
            <a:r>
              <a:rPr lang="sk-SK" dirty="0" err="1"/>
              <a:t>large</a:t>
            </a:r>
            <a:r>
              <a:rPr lang="sk-SK" dirty="0"/>
              <a:t> </a:t>
            </a:r>
            <a:r>
              <a:rPr lang="en-US" dirty="0"/>
              <a:t>(</a:t>
            </a:r>
            <a:r>
              <a:rPr lang="sk-SK" dirty="0" err="1"/>
              <a:t>many</a:t>
            </a:r>
            <a:r>
              <a:rPr lang="sk-SK" dirty="0"/>
              <a:t> </a:t>
            </a:r>
            <a:r>
              <a:rPr lang="sk-SK" dirty="0" err="1"/>
              <a:t>features</a:t>
            </a:r>
            <a:r>
              <a:rPr lang="en-US" dirty="0"/>
              <a:t>)</a:t>
            </a:r>
            <a:endParaRPr lang="sk-SK" dirty="0"/>
          </a:p>
          <a:p>
            <a:pPr lvl="1"/>
            <a:r>
              <a:rPr lang="sk-SK" dirty="0"/>
              <a:t>To </a:t>
            </a:r>
            <a:r>
              <a:rPr lang="sk-SK" dirty="0" err="1"/>
              <a:t>suit</a:t>
            </a:r>
            <a:r>
              <a:rPr lang="sk-SK" dirty="0"/>
              <a:t> </a:t>
            </a:r>
            <a:r>
              <a:rPr lang="sk-SK" dirty="0" err="1"/>
              <a:t>interacting</a:t>
            </a:r>
            <a:r>
              <a:rPr lang="sk-SK" dirty="0"/>
              <a:t> </a:t>
            </a:r>
            <a:r>
              <a:rPr lang="sk-SK" dirty="0" err="1"/>
              <a:t>features</a:t>
            </a:r>
            <a:endParaRPr lang="sk-SK" dirty="0"/>
          </a:p>
          <a:p>
            <a:pPr lvl="1"/>
            <a:r>
              <a:rPr lang="sk-SK" dirty="0"/>
              <a:t>To </a:t>
            </a:r>
            <a:r>
              <a:rPr lang="sk-SK" dirty="0" err="1"/>
              <a:t>suit</a:t>
            </a:r>
            <a:r>
              <a:rPr lang="sk-SK" dirty="0"/>
              <a:t> </a:t>
            </a:r>
            <a:r>
              <a:rPr lang="sk-SK" dirty="0" err="1"/>
              <a:t>features</a:t>
            </a:r>
            <a:r>
              <a:rPr lang="sk-SK" dirty="0"/>
              <a:t> on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same</a:t>
            </a:r>
            <a:r>
              <a:rPr lang="sk-SK" dirty="0"/>
              <a:t> </a:t>
            </a:r>
            <a:r>
              <a:rPr lang="sk-SK" dirty="0" err="1"/>
              <a:t>layer</a:t>
            </a:r>
            <a:endParaRPr lang="sk-SK" dirty="0"/>
          </a:p>
          <a:p>
            <a:pPr lvl="1"/>
            <a:r>
              <a:rPr lang="sk-SK" dirty="0"/>
              <a:t>To </a:t>
            </a:r>
            <a:r>
              <a:rPr lang="sk-SK" dirty="0" err="1"/>
              <a:t>suit</a:t>
            </a:r>
            <a:r>
              <a:rPr lang="sk-SK" dirty="0"/>
              <a:t> </a:t>
            </a:r>
            <a:r>
              <a:rPr lang="sk-SK" dirty="0" err="1"/>
              <a:t>features</a:t>
            </a:r>
            <a:r>
              <a:rPr lang="sk-SK" dirty="0"/>
              <a:t> on a </a:t>
            </a:r>
            <a:r>
              <a:rPr lang="sk-SK" dirty="0" err="1"/>
              <a:t>particular</a:t>
            </a:r>
            <a:r>
              <a:rPr lang="sk-SK" dirty="0"/>
              <a:t> </a:t>
            </a:r>
            <a:r>
              <a:rPr lang="sk-SK" dirty="0" err="1"/>
              <a:t>hierarchy</a:t>
            </a:r>
            <a:r>
              <a:rPr lang="sk-SK" dirty="0"/>
              <a:t> </a:t>
            </a:r>
            <a:r>
              <a:rPr lang="sk-SK" dirty="0" err="1"/>
              <a:t>tree</a:t>
            </a:r>
            <a:endParaRPr lang="sk-SK" dirty="0"/>
          </a:p>
          <a:p>
            <a:pPr lvl="1"/>
            <a:r>
              <a:rPr lang="sk-SK" dirty="0" err="1"/>
              <a:t>combinations</a:t>
            </a:r>
            <a:r>
              <a:rPr lang="sk-SK" dirty="0"/>
              <a:t> of </a:t>
            </a:r>
            <a:r>
              <a:rPr lang="sk-SK" dirty="0" err="1"/>
              <a:t>approaches</a:t>
            </a:r>
            <a:r>
              <a:rPr lang="sk-SK" dirty="0"/>
              <a:t> </a:t>
            </a:r>
            <a:r>
              <a:rPr lang="sk-SK" dirty="0" err="1"/>
              <a:t>above</a:t>
            </a:r>
            <a:endParaRPr lang="sk-SK" dirty="0"/>
          </a:p>
          <a:p>
            <a:r>
              <a:rPr lang="sk-SK" dirty="0" err="1"/>
              <a:t>Introducing</a:t>
            </a:r>
            <a:r>
              <a:rPr lang="sk-SK" dirty="0"/>
              <a:t> variability </a:t>
            </a:r>
            <a:r>
              <a:rPr lang="sk-SK" dirty="0" err="1"/>
              <a:t>filtering</a:t>
            </a:r>
            <a:r>
              <a:rPr lang="sk-SK" dirty="0"/>
              <a:t> </a:t>
            </a:r>
            <a:r>
              <a:rPr lang="sk-SK" dirty="0" err="1"/>
              <a:t>according</a:t>
            </a:r>
            <a:r>
              <a:rPr lang="sk-SK" dirty="0"/>
              <a:t> to </a:t>
            </a:r>
            <a:r>
              <a:rPr lang="sk-SK" dirty="0" err="1"/>
              <a:t>features</a:t>
            </a:r>
            <a:r>
              <a:rPr lang="sk-SK" dirty="0"/>
              <a:t>, </a:t>
            </a:r>
            <a:r>
              <a:rPr lang="sk-SK" dirty="0" err="1"/>
              <a:t>concerns</a:t>
            </a:r>
            <a:r>
              <a:rPr lang="sk-SK" dirty="0"/>
              <a:t>, and </a:t>
            </a:r>
            <a:r>
              <a:rPr lang="sk-SK" dirty="0" err="1"/>
              <a:t>code</a:t>
            </a:r>
            <a:r>
              <a:rPr lang="sk-SK" dirty="0"/>
              <a:t> </a:t>
            </a:r>
            <a:r>
              <a:rPr lang="sk-SK" dirty="0" err="1"/>
              <a:t>complexity</a:t>
            </a:r>
            <a:endParaRPr lang="sk-SK" dirty="0"/>
          </a:p>
          <a:p>
            <a:r>
              <a:rPr lang="sk-SK" dirty="0" err="1"/>
              <a:t>Observing</a:t>
            </a:r>
            <a:r>
              <a:rPr lang="sk-SK" dirty="0"/>
              <a:t> a variability-</a:t>
            </a:r>
            <a:r>
              <a:rPr lang="sk-SK" dirty="0" err="1"/>
              <a:t>oriented</a:t>
            </a:r>
            <a:r>
              <a:rPr lang="sk-SK" dirty="0"/>
              <a:t> </a:t>
            </a:r>
            <a:r>
              <a:rPr lang="sk-SK" dirty="0" err="1"/>
              <a:t>cyclomatic</a:t>
            </a:r>
            <a:r>
              <a:rPr lang="sk-SK" dirty="0"/>
              <a:t> </a:t>
            </a:r>
            <a:r>
              <a:rPr lang="sk-SK" dirty="0" err="1"/>
              <a:t>number</a:t>
            </a:r>
            <a:r>
              <a:rPr lang="sk-SK" dirty="0"/>
              <a:t> by </a:t>
            </a:r>
            <a:r>
              <a:rPr lang="sk-SK" dirty="0" err="1"/>
              <a:t>introducing</a:t>
            </a:r>
            <a:r>
              <a:rPr lang="sk-SK" dirty="0"/>
              <a:t> program </a:t>
            </a:r>
            <a:r>
              <a:rPr lang="sk-SK" dirty="0" err="1"/>
              <a:t>flow</a:t>
            </a:r>
            <a:r>
              <a:rPr lang="sk-SK" dirty="0"/>
              <a:t> </a:t>
            </a:r>
            <a:r>
              <a:rPr lang="sk-SK" dirty="0" err="1"/>
              <a:t>that</a:t>
            </a:r>
            <a:r>
              <a:rPr lang="sk-SK" dirty="0"/>
              <a:t> </a:t>
            </a:r>
            <a:r>
              <a:rPr lang="sk-SK" dirty="0" err="1"/>
              <a:t>directly</a:t>
            </a:r>
            <a:r>
              <a:rPr lang="sk-SK" dirty="0"/>
              <a:t> </a:t>
            </a:r>
            <a:r>
              <a:rPr lang="sk-SK" dirty="0" err="1"/>
              <a:t>contains</a:t>
            </a:r>
            <a:r>
              <a:rPr lang="sk-SK" dirty="0"/>
              <a:t> variability </a:t>
            </a:r>
            <a:r>
              <a:rPr lang="sk-SK" dirty="0" err="1"/>
              <a:t>conditions</a:t>
            </a:r>
            <a:r>
              <a:rPr lang="sk-SK" dirty="0"/>
              <a:t> </a:t>
            </a:r>
            <a:r>
              <a:rPr lang="sk-SK" dirty="0" err="1"/>
              <a:t>taken</a:t>
            </a:r>
            <a:r>
              <a:rPr lang="sk-SK" dirty="0"/>
              <a:t> </a:t>
            </a:r>
            <a:r>
              <a:rPr lang="sk-SK" dirty="0" err="1"/>
              <a:t>from</a:t>
            </a:r>
            <a:r>
              <a:rPr lang="sk-SK" dirty="0"/>
              <a:t> </a:t>
            </a:r>
            <a:r>
              <a:rPr lang="sk-SK" dirty="0" err="1"/>
              <a:t>configuration</a:t>
            </a:r>
            <a:r>
              <a:rPr lang="sk-SK" dirty="0"/>
              <a:t> </a:t>
            </a:r>
            <a:r>
              <a:rPr lang="sk-SK" dirty="0" err="1"/>
              <a:t>expressions</a:t>
            </a:r>
            <a:endParaRPr lang="sk-SK" dirty="0"/>
          </a:p>
          <a:p>
            <a:r>
              <a:rPr lang="sk-SK" dirty="0" err="1"/>
              <a:t>Evaluate</a:t>
            </a:r>
            <a:r>
              <a:rPr lang="sk-SK" dirty="0"/>
              <a:t> </a:t>
            </a:r>
            <a:r>
              <a:rPr lang="sk-SK" dirty="0" err="1"/>
              <a:t>other</a:t>
            </a:r>
            <a:r>
              <a:rPr lang="sk-SK" dirty="0"/>
              <a:t> </a:t>
            </a:r>
            <a:r>
              <a:rPr lang="sk-SK" dirty="0" err="1"/>
              <a:t>code</a:t>
            </a:r>
            <a:r>
              <a:rPr lang="sk-SK" dirty="0"/>
              <a:t> </a:t>
            </a:r>
            <a:r>
              <a:rPr lang="sk-SK" dirty="0" err="1"/>
              <a:t>complexity</a:t>
            </a:r>
            <a:r>
              <a:rPr lang="sk-SK" dirty="0"/>
              <a:t> </a:t>
            </a:r>
            <a:r>
              <a:rPr lang="sk-SK" dirty="0" err="1"/>
              <a:t>measures</a:t>
            </a:r>
            <a:r>
              <a:rPr lang="sk-SK" dirty="0"/>
              <a:t> and </a:t>
            </a:r>
            <a:r>
              <a:rPr lang="sk-SK" dirty="0" err="1"/>
              <a:t>observe</a:t>
            </a:r>
            <a:r>
              <a:rPr lang="sk-SK" dirty="0"/>
              <a:t> </a:t>
            </a:r>
            <a:r>
              <a:rPr lang="sk-SK" dirty="0" err="1"/>
              <a:t>their</a:t>
            </a:r>
            <a:r>
              <a:rPr lang="sk-SK" dirty="0"/>
              <a:t> </a:t>
            </a:r>
            <a:r>
              <a:rPr lang="sk-SK" dirty="0" err="1"/>
              <a:t>influence</a:t>
            </a:r>
            <a:r>
              <a:rPr lang="sk-SK" dirty="0"/>
              <a:t> on user </a:t>
            </a:r>
            <a:r>
              <a:rPr lang="sk-SK" dirty="0" err="1"/>
              <a:t>cognitive</a:t>
            </a:r>
            <a:r>
              <a:rPr lang="sk-SK" dirty="0"/>
              <a:t> </a:t>
            </a:r>
            <a:r>
              <a:rPr lang="sk-SK" dirty="0" err="1"/>
              <a:t>processing</a:t>
            </a:r>
            <a:r>
              <a:rPr lang="sk-SK" dirty="0"/>
              <a:t> and </a:t>
            </a:r>
            <a:r>
              <a:rPr lang="sk-SK" dirty="0" err="1"/>
              <a:t>comprehension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5986099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86B8F13E-5A7C-CF9B-00FE-FE0AF448B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925" y="2845320"/>
            <a:ext cx="5464074" cy="248300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DE6CE1E-4045-8CDF-C522-8ABDEB33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44" y="-17052"/>
            <a:ext cx="11355956" cy="1320800"/>
          </a:xfrm>
        </p:spPr>
        <p:txBody>
          <a:bodyPr>
            <a:noAutofit/>
          </a:bodyPr>
          <a:lstStyle/>
          <a:p>
            <a:r>
              <a:rPr lang="en-US" sz="6000" b="1" dirty="0"/>
              <a:t>Optimalization of configuration expressions in large</a:t>
            </a:r>
            <a:endParaRPr lang="sk-SK" sz="6000" b="1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FDB5C6F8-169F-DBEE-6F7B-C911CC2F2AEB}"/>
              </a:ext>
            </a:extLst>
          </p:cNvPr>
          <p:cNvSpPr txBox="1"/>
          <p:nvPr/>
        </p:nvSpPr>
        <p:spPr>
          <a:xfrm>
            <a:off x="2926991" y="1897698"/>
            <a:ext cx="628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…creating hierarchic structures and evaluating </a:t>
            </a:r>
          </a:p>
          <a:p>
            <a:r>
              <a:rPr lang="en-US" b="1" i="1" dirty="0"/>
              <a:t>		the comprehension of feature models in code</a:t>
            </a:r>
            <a:endParaRPr lang="sk-SK" b="1" i="1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0162D558-5938-9BD1-DA0F-01ADD1D365E3}"/>
              </a:ext>
            </a:extLst>
          </p:cNvPr>
          <p:cNvSpPr txBox="1"/>
          <p:nvPr/>
        </p:nvSpPr>
        <p:spPr>
          <a:xfrm>
            <a:off x="265012" y="5231749"/>
            <a:ext cx="63193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via automated software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  product line evolution focused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    on generating fractal shapes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18D48F82-46C2-35CA-C0BA-95E061BC8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838" y="3189016"/>
            <a:ext cx="1872720" cy="1870213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4284E4DD-2E69-D48C-04AC-12187802A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073" y="2003812"/>
            <a:ext cx="2236132" cy="2391419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D74B3E66-025C-9973-1F60-20EA83603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77" y="5093183"/>
            <a:ext cx="5528523" cy="1764817"/>
          </a:xfrm>
          <a:prstGeom prst="rect">
            <a:avLst/>
          </a:prstGeom>
        </p:spPr>
      </p:pic>
      <p:pic>
        <p:nvPicPr>
          <p:cNvPr id="8" name="Zástupný objekt pre obsah 8">
            <a:extLst>
              <a:ext uri="{FF2B5EF4-FFF2-40B4-BE49-F238E27FC236}">
                <a16:creationId xmlns:a16="http://schemas.microsoft.com/office/drawing/2014/main" id="{8D8B2EC1-7748-6001-B154-FBA6DE2B2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148769" y="2795506"/>
            <a:ext cx="2676489" cy="2333789"/>
          </a:xfr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ACDF406E-53C0-2998-EC51-7E5D5BEA4F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46971">
            <a:off x="1465519" y="4075548"/>
            <a:ext cx="1144872" cy="114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89073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1929</TotalTime>
  <Words>7621</Words>
  <Application>Microsoft Office PowerPoint</Application>
  <PresentationFormat>Širokouhlá</PresentationFormat>
  <Paragraphs>853</Paragraphs>
  <Slides>108</Slides>
  <Notes>16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108</vt:i4>
      </vt:variant>
    </vt:vector>
  </HeadingPairs>
  <TitlesOfParts>
    <vt:vector size="115" baseType="lpstr">
      <vt:lpstr>Arial</vt:lpstr>
      <vt:lpstr>Calibri</vt:lpstr>
      <vt:lpstr>Times New Roman</vt:lpstr>
      <vt:lpstr>Trebuchet MS</vt:lpstr>
      <vt:lpstr>Wingdings</vt:lpstr>
      <vt:lpstr>Wingdings 3</vt:lpstr>
      <vt:lpstr>Fazeta</vt:lpstr>
      <vt:lpstr>Techniques And Technologies in Variability Management:</vt:lpstr>
      <vt:lpstr>Feature  Configuration</vt:lpstr>
      <vt:lpstr>Prezentácia programu PowerPoint</vt:lpstr>
      <vt:lpstr>Prezentácia programu PowerPoint</vt:lpstr>
      <vt:lpstr>Design 3D </vt:lpstr>
      <vt:lpstr>Prezentácia programu PowerPoint</vt:lpstr>
      <vt:lpstr>Combining both of      their  platforms?</vt:lpstr>
      <vt:lpstr>Aspect-Oriented Product  Lines: Approach</vt:lpstr>
      <vt:lpstr>Superimposed variants</vt:lpstr>
      <vt:lpstr>Variability Model</vt:lpstr>
      <vt:lpstr>Superimposed Variants: Example</vt:lpstr>
      <vt:lpstr>Meta-Expression in Superimposed Variants</vt:lpstr>
      <vt:lpstr>Class Diagram</vt:lpstr>
      <vt:lpstr>Superimposed Variants:           Approach Steps</vt:lpstr>
      <vt:lpstr>Meta-Expression in Superimposed Variants</vt:lpstr>
      <vt:lpstr>Prezentácia programu PowerPoint</vt:lpstr>
      <vt:lpstr>Prezentácia programu PowerPoint</vt:lpstr>
      <vt:lpstr>Wrappers in  pure::variants</vt:lpstr>
      <vt:lpstr>Configuration expression in pure::variants</vt:lpstr>
      <vt:lpstr>Prezentácia programu PowerPoint</vt:lpstr>
      <vt:lpstr>Prezentácia programu PowerPoint</vt:lpstr>
      <vt:lpstr>Framed  Technology - OOP</vt:lpstr>
      <vt:lpstr>Prezentácia programu PowerPoint</vt:lpstr>
      <vt:lpstr>Prezentácia programu PowerPoint</vt:lpstr>
      <vt:lpstr>Comparing Frames and AOP</vt:lpstr>
      <vt:lpstr>Framed Aspects</vt:lpstr>
      <vt:lpstr>Prezentácia programu PowerPoint</vt:lpstr>
      <vt:lpstr>Framed Aspects</vt:lpstr>
      <vt:lpstr>Framed  Aspects  Composition</vt:lpstr>
      <vt:lpstr>Process</vt:lpstr>
      <vt:lpstr>Parame-terized Variants</vt:lpstr>
      <vt:lpstr>Prezentácia programu PowerPoint</vt:lpstr>
      <vt:lpstr>Prezentácia programu PowerPoint</vt:lpstr>
      <vt:lpstr>Prezentácia programu PowerPoint</vt:lpstr>
      <vt:lpstr>Delineating Frame Boundaries</vt:lpstr>
      <vt:lpstr>Delineating Frame Boundaries</vt:lpstr>
      <vt:lpstr>Prezentácia programu PowerPoint</vt:lpstr>
      <vt:lpstr>Prezentácia programu PowerPoint</vt:lpstr>
      <vt:lpstr>Writable Frame</vt:lpstr>
      <vt:lpstr>Prezentácia programu PowerPoint</vt:lpstr>
      <vt:lpstr>Prezentácia programu PowerPoint</vt:lpstr>
      <vt:lpstr>Composition Rules</vt:lpstr>
      <vt:lpstr>Prezentácia programu PowerPoint</vt:lpstr>
      <vt:lpstr>Modeling Variability - Types</vt:lpstr>
      <vt:lpstr>Modeling Variability Using  Parameterization </vt:lpstr>
      <vt:lpstr>Modeling variability using              information hiding </vt:lpstr>
      <vt:lpstr>Modeling Variability  Using Inheritance </vt:lpstr>
      <vt:lpstr>Modeling Variability Using Variation Points</vt:lpstr>
      <vt:lpstr>Lightweight method for software product line feature management</vt:lpstr>
      <vt:lpstr>Configuration expressions</vt:lpstr>
      <vt:lpstr>AND or OR JSON TREE</vt:lpstr>
      <vt:lpstr>Hierarchic nature of configuration expressions</vt:lpstr>
      <vt:lpstr>Applied annotations types</vt:lpstr>
      <vt:lpstr>Variables features can interfere</vt:lpstr>
      <vt:lpstr>Object oriented redesign of Battleship game</vt:lpstr>
      <vt:lpstr>Pattern Cuckoo’s egg</vt:lpstr>
      <vt:lpstr>Config to feature model mapping</vt:lpstr>
      <vt:lpstr>Configuration using JSON File</vt:lpstr>
      <vt:lpstr>Design With Aspects as Voluntary Functionality</vt:lpstr>
      <vt:lpstr>Applied annotations types</vt:lpstr>
      <vt:lpstr>Difficulty configuration</vt:lpstr>
      <vt:lpstr>Prezentácia programu PowerPoint</vt:lpstr>
      <vt:lpstr>Statistics configuration</vt:lpstr>
      <vt:lpstr>Variable encapsulation problem</vt:lpstr>
      <vt:lpstr>Derivator – Class Diagram</vt:lpstr>
      <vt:lpstr>Evaluation of  in-code variability</vt:lpstr>
      <vt:lpstr>Motivation: Studying the complexity of in-code variability</vt:lpstr>
      <vt:lpstr>Prezentácia programu PowerPoint</vt:lpstr>
      <vt:lpstr>Prezentácia programu PowerPoint</vt:lpstr>
      <vt:lpstr>Cases to evaluate in-code complexity</vt:lpstr>
      <vt:lpstr>Prezentácia programu PowerPoint</vt:lpstr>
      <vt:lpstr>Evaluation process</vt:lpstr>
      <vt:lpstr>Prezentácia programu PowerPoint</vt:lpstr>
      <vt:lpstr>Configuration expressions</vt:lpstr>
      <vt:lpstr>Hierarchic nature of configuration expressions</vt:lpstr>
      <vt:lpstr>Prezentácia programu PowerPoint</vt:lpstr>
      <vt:lpstr>Prezentácia programu PowerPoint</vt:lpstr>
      <vt:lpstr>Prezentácia programu PowerPoint</vt:lpstr>
      <vt:lpstr>Analogies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The code complexity change after removal of files with most of (unconvertable decorators into) wrappers</vt:lpstr>
      <vt:lpstr>Prezentácia programu PowerPoint</vt:lpstr>
      <vt:lpstr>The variability management significantly influences the code complexity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Future work</vt:lpstr>
      <vt:lpstr>Optimalization of configuration expressions in large</vt:lpstr>
      <vt:lpstr>Prezentácia programu PowerPoint</vt:lpstr>
      <vt:lpstr>Bibliography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Jakub Perdek</dc:creator>
  <cp:lastModifiedBy>Jakub Perdek</cp:lastModifiedBy>
  <cp:revision>25</cp:revision>
  <dcterms:created xsi:type="dcterms:W3CDTF">2024-08-23T16:40:58Z</dcterms:created>
  <dcterms:modified xsi:type="dcterms:W3CDTF">2024-10-23T22:17:56Z</dcterms:modified>
</cp:coreProperties>
</file>